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2"/>
  </p:sldMasterIdLst>
  <p:notesMasterIdLst>
    <p:notesMasterId r:id="rId69"/>
  </p:notesMasterIdLst>
  <p:handoutMasterIdLst>
    <p:handoutMasterId r:id="rId70"/>
  </p:handoutMasterIdLst>
  <p:sldIdLst>
    <p:sldId id="426" r:id="rId3"/>
    <p:sldId id="1143" r:id="rId4"/>
    <p:sldId id="1117" r:id="rId5"/>
    <p:sldId id="1039" r:id="rId6"/>
    <p:sldId id="1040" r:id="rId7"/>
    <p:sldId id="1042" r:id="rId8"/>
    <p:sldId id="1043" r:id="rId9"/>
    <p:sldId id="1044" r:id="rId10"/>
    <p:sldId id="1116" r:id="rId11"/>
    <p:sldId id="1128" r:id="rId12"/>
    <p:sldId id="1129" r:id="rId13"/>
    <p:sldId id="1130" r:id="rId14"/>
    <p:sldId id="1131" r:id="rId15"/>
    <p:sldId id="1132" r:id="rId16"/>
    <p:sldId id="1167" r:id="rId17"/>
    <p:sldId id="1133" r:id="rId18"/>
    <p:sldId id="1134" r:id="rId19"/>
    <p:sldId id="1135" r:id="rId20"/>
    <p:sldId id="1136" r:id="rId21"/>
    <p:sldId id="1137" r:id="rId22"/>
    <p:sldId id="1138" r:id="rId23"/>
    <p:sldId id="1168" r:id="rId24"/>
    <p:sldId id="1139" r:id="rId25"/>
    <p:sldId id="1140" r:id="rId26"/>
    <p:sldId id="1141" r:id="rId27"/>
    <p:sldId id="1142" r:id="rId28"/>
    <p:sldId id="1145" r:id="rId29"/>
    <p:sldId id="1146" r:id="rId30"/>
    <p:sldId id="1147" r:id="rId31"/>
    <p:sldId id="1148" r:id="rId32"/>
    <p:sldId id="1149" r:id="rId33"/>
    <p:sldId id="1150" r:id="rId34"/>
    <p:sldId id="1151" r:id="rId35"/>
    <p:sldId id="1152" r:id="rId36"/>
    <p:sldId id="1153" r:id="rId37"/>
    <p:sldId id="1169" r:id="rId38"/>
    <p:sldId id="1170" r:id="rId39"/>
    <p:sldId id="1171" r:id="rId40"/>
    <p:sldId id="1172" r:id="rId41"/>
    <p:sldId id="1173" r:id="rId42"/>
    <p:sldId id="1174" r:id="rId43"/>
    <p:sldId id="1175" r:id="rId44"/>
    <p:sldId id="1186" r:id="rId45"/>
    <p:sldId id="1176" r:id="rId46"/>
    <p:sldId id="1177" r:id="rId47"/>
    <p:sldId id="1178" r:id="rId48"/>
    <p:sldId id="1179" r:id="rId49"/>
    <p:sldId id="1180" r:id="rId50"/>
    <p:sldId id="1181" r:id="rId51"/>
    <p:sldId id="1182" r:id="rId52"/>
    <p:sldId id="1183" r:id="rId53"/>
    <p:sldId id="1184" r:id="rId54"/>
    <p:sldId id="1185" r:id="rId55"/>
    <p:sldId id="1154" r:id="rId56"/>
    <p:sldId id="1155" r:id="rId57"/>
    <p:sldId id="1156" r:id="rId58"/>
    <p:sldId id="1157" r:id="rId59"/>
    <p:sldId id="1158" r:id="rId60"/>
    <p:sldId id="1159" r:id="rId61"/>
    <p:sldId id="1160" r:id="rId62"/>
    <p:sldId id="1161" r:id="rId63"/>
    <p:sldId id="1162" r:id="rId64"/>
    <p:sldId id="1163" r:id="rId65"/>
    <p:sldId id="1164" r:id="rId66"/>
    <p:sldId id="1165" r:id="rId67"/>
    <p:sldId id="995" r:id="rId68"/>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1F0C8E"/>
    <a:srgbClr val="FF3300"/>
    <a:srgbClr val="FF0066"/>
    <a:srgbClr val="FFFFFF"/>
    <a:srgbClr val="FF3399"/>
    <a:srgbClr val="009900"/>
    <a:srgbClr val="D60093"/>
    <a:srgbClr val="CC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0" autoAdjust="0"/>
    <p:restoredTop sz="95337" autoAdjust="0"/>
  </p:normalViewPr>
  <p:slideViewPr>
    <p:cSldViewPr showGuides="1">
      <p:cViewPr varScale="1">
        <p:scale>
          <a:sx n="88" d="100"/>
          <a:sy n="88" d="100"/>
        </p:scale>
        <p:origin x="629" y="53"/>
      </p:cViewPr>
      <p:guideLst>
        <p:guide orient="horz" pos="2160"/>
        <p:guide pos="3840"/>
        <p:guide pos="192"/>
        <p:guide pos="7488"/>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4"/>
            <a:ext cx="2918410" cy="49559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062" y="4"/>
            <a:ext cx="2919556" cy="495599"/>
          </a:xfrm>
          <a:prstGeom prst="rect">
            <a:avLst/>
          </a:prstGeom>
        </p:spPr>
        <p:txBody>
          <a:bodyPr vert="horz" lIns="91440" tIns="45720" rIns="91440" bIns="45720" rtlCol="0"/>
          <a:lstStyle>
            <a:lvl1pPr algn="r">
              <a:defRPr sz="1200"/>
            </a:lvl1pPr>
          </a:lstStyle>
          <a:p>
            <a:fld id="{52B78F2A-59AF-4063-8247-742340A61E80}" type="datetimeFigureOut">
              <a:rPr lang="en-US" smtClean="0"/>
              <a:t>5/6/2025</a:t>
            </a:fld>
            <a:endParaRPr lang="en-US"/>
          </a:p>
        </p:txBody>
      </p:sp>
      <p:sp>
        <p:nvSpPr>
          <p:cNvPr id="4" name="Footer Placeholder 3"/>
          <p:cNvSpPr>
            <a:spLocks noGrp="1"/>
          </p:cNvSpPr>
          <p:nvPr>
            <p:ph type="ftr" sz="quarter" idx="2"/>
          </p:nvPr>
        </p:nvSpPr>
        <p:spPr>
          <a:xfrm>
            <a:off x="2" y="9370723"/>
            <a:ext cx="2918410" cy="49559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062" y="9370723"/>
            <a:ext cx="2919556" cy="495597"/>
          </a:xfrm>
          <a:prstGeom prst="rect">
            <a:avLst/>
          </a:prstGeom>
        </p:spPr>
        <p:txBody>
          <a:bodyPr vert="horz" lIns="91440" tIns="45720" rIns="91440" bIns="45720" rtlCol="0" anchor="b"/>
          <a:lstStyle>
            <a:lvl1pPr algn="r">
              <a:defRPr sz="1200"/>
            </a:lvl1pPr>
          </a:lstStyle>
          <a:p>
            <a:fld id="{28C46BC3-909A-40F1-9CA9-EF91CBAB4D9E}" type="slidenum">
              <a:rPr lang="en-US" smtClean="0"/>
              <a:t>‹#›</a:t>
            </a:fld>
            <a:endParaRPr lang="en-US"/>
          </a:p>
        </p:txBody>
      </p:sp>
    </p:spTree>
    <p:extLst>
      <p:ext uri="{BB962C8B-B14F-4D97-AF65-F5344CB8AC3E}">
        <p14:creationId xmlns:p14="http://schemas.microsoft.com/office/powerpoint/2010/main" val="1065056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6"/>
            <a:ext cx="2918830" cy="493315"/>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15380" y="6"/>
            <a:ext cx="2918830" cy="493315"/>
          </a:xfrm>
          <a:prstGeom prst="rect">
            <a:avLst/>
          </a:prstGeom>
        </p:spPr>
        <p:txBody>
          <a:bodyPr vert="horz" lIns="88642" tIns="44321" rIns="88642" bIns="44321" rtlCol="0"/>
          <a:lstStyle>
            <a:lvl1pPr algn="r">
              <a:defRPr sz="1200"/>
            </a:lvl1pPr>
          </a:lstStyle>
          <a:p>
            <a:fld id="{592A0791-6B8A-4268-B9A9-5477EC471AC4}" type="datetimeFigureOut">
              <a:rPr lang="en-US" smtClean="0"/>
              <a:t>5/6/2025</a:t>
            </a:fld>
            <a:endParaRPr lang="en-US"/>
          </a:p>
        </p:txBody>
      </p:sp>
      <p:sp>
        <p:nvSpPr>
          <p:cNvPr id="4" name="Slide Image Placeholder 3"/>
          <p:cNvSpPr>
            <a:spLocks noGrp="1" noRot="1" noChangeAspect="1"/>
          </p:cNvSpPr>
          <p:nvPr>
            <p:ph type="sldImg" idx="2"/>
          </p:nvPr>
        </p:nvSpPr>
        <p:spPr>
          <a:xfrm>
            <a:off x="80963" y="741363"/>
            <a:ext cx="6573837" cy="3698875"/>
          </a:xfrm>
          <a:prstGeom prst="rect">
            <a:avLst/>
          </a:prstGeom>
          <a:noFill/>
          <a:ln w="12700">
            <a:solidFill>
              <a:prstClr val="black"/>
            </a:solidFill>
          </a:ln>
        </p:spPr>
        <p:txBody>
          <a:bodyPr vert="horz" lIns="88642" tIns="44321" rIns="88642" bIns="44321" rtlCol="0" anchor="ctr"/>
          <a:lstStyle/>
          <a:p>
            <a:endParaRPr lang="en-US"/>
          </a:p>
        </p:txBody>
      </p:sp>
      <p:sp>
        <p:nvSpPr>
          <p:cNvPr id="5" name="Notes Placeholder 4"/>
          <p:cNvSpPr>
            <a:spLocks noGrp="1"/>
          </p:cNvSpPr>
          <p:nvPr>
            <p:ph type="body" sz="quarter" idx="3"/>
          </p:nvPr>
        </p:nvSpPr>
        <p:spPr>
          <a:xfrm>
            <a:off x="673577" y="4686510"/>
            <a:ext cx="5388610" cy="4439839"/>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9371290"/>
            <a:ext cx="2918830" cy="493315"/>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15380" y="9371290"/>
            <a:ext cx="2918830" cy="493315"/>
          </a:xfrm>
          <a:prstGeom prst="rect">
            <a:avLst/>
          </a:prstGeom>
        </p:spPr>
        <p:txBody>
          <a:bodyPr vert="horz" lIns="88642" tIns="44321" rIns="88642" bIns="44321" rtlCol="0" anchor="b"/>
          <a:lstStyle>
            <a:lvl1pPr algn="r">
              <a:defRPr sz="1200"/>
            </a:lvl1pPr>
          </a:lstStyle>
          <a:p>
            <a:fld id="{AB5B076A-BCD3-43DB-B626-89538CF1BE16}" type="slidenum">
              <a:rPr lang="en-US" smtClean="0"/>
              <a:t>‹#›</a:t>
            </a:fld>
            <a:endParaRPr lang="en-US"/>
          </a:p>
        </p:txBody>
      </p:sp>
    </p:spTree>
    <p:extLst>
      <p:ext uri="{BB962C8B-B14F-4D97-AF65-F5344CB8AC3E}">
        <p14:creationId xmlns:p14="http://schemas.microsoft.com/office/powerpoint/2010/main" val="204084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this algorithm, data is divided into a specific number of groups or clusters. It is achieved by minimizing the total squared distances between the data points and the centers of each cluster.</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2</a:t>
            </a:fld>
            <a:endParaRPr lang="en-US"/>
          </a:p>
        </p:txBody>
      </p:sp>
    </p:spTree>
    <p:extLst>
      <p:ext uri="{BB962C8B-B14F-4D97-AF65-F5344CB8AC3E}">
        <p14:creationId xmlns:p14="http://schemas.microsoft.com/office/powerpoint/2010/main" val="76245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https://www.gatevidyalay.com/k-means-clustering-algorithm-example/</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8</a:t>
            </a:fld>
            <a:endParaRPr lang="en-US"/>
          </a:p>
        </p:txBody>
      </p:sp>
    </p:spTree>
    <p:extLst>
      <p:ext uri="{BB962C8B-B14F-4D97-AF65-F5344CB8AC3E}">
        <p14:creationId xmlns:p14="http://schemas.microsoft.com/office/powerpoint/2010/main" val="4196608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https://www.gatevidyalay.com/k-means-clustering-algorithm-example/</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t>9</a:t>
            </a:fld>
            <a:endParaRPr lang="en-US"/>
          </a:p>
        </p:txBody>
      </p:sp>
    </p:spTree>
    <p:extLst>
      <p:ext uri="{BB962C8B-B14F-4D97-AF65-F5344CB8AC3E}">
        <p14:creationId xmlns:p14="http://schemas.microsoft.com/office/powerpoint/2010/main" val="190194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https://www.geeksforgeeks.org/agglomerative-methods-in-machine-learning/</a:t>
            </a:r>
            <a:endParaRPr lang="en-US"/>
          </a:p>
        </p:txBody>
      </p:sp>
      <p:sp>
        <p:nvSpPr>
          <p:cNvPr id="4" name="Slide Number Placeholder 3"/>
          <p:cNvSpPr>
            <a:spLocks noGrp="1"/>
          </p:cNvSpPr>
          <p:nvPr>
            <p:ph type="sldNum" sz="quarter" idx="10"/>
          </p:nvPr>
        </p:nvSpPr>
        <p:spPr/>
        <p:txBody>
          <a:bodyPr/>
          <a:lstStyle/>
          <a:p>
            <a:fld id="{AB5B076A-BCD3-43DB-B626-89538CF1BE16}" type="slidenum">
              <a:rPr lang="en-US" smtClean="0"/>
              <a:t>55</a:t>
            </a:fld>
            <a:endParaRPr lang="en-US"/>
          </a:p>
        </p:txBody>
      </p:sp>
    </p:spTree>
    <p:extLst>
      <p:ext uri="{BB962C8B-B14F-4D97-AF65-F5344CB8AC3E}">
        <p14:creationId xmlns:p14="http://schemas.microsoft.com/office/powerpoint/2010/main" val="176301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https://www.youtube.com/watch?v=oNYtYm0tFso</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https://www.youtube.com/watch?v=oNYtYm0tFso</a:t>
            </a:r>
          </a:p>
          <a:p>
            <a:endParaRPr lang="en-US" dirty="0"/>
          </a:p>
        </p:txBody>
      </p:sp>
      <p:sp>
        <p:nvSpPr>
          <p:cNvPr id="4" name="Slide Number Placeholder 3"/>
          <p:cNvSpPr>
            <a:spLocks noGrp="1"/>
          </p:cNvSpPr>
          <p:nvPr>
            <p:ph type="sldNum" sz="quarter" idx="10"/>
          </p:nvPr>
        </p:nvSpPr>
        <p:spPr/>
        <p:txBody>
          <a:bodyPr/>
          <a:lstStyle/>
          <a:p>
            <a:fld id="{AB5B076A-BCD3-43DB-B626-89538CF1BE16}" type="slidenum">
              <a:rPr lang="en-US" smtClean="0"/>
              <a:pPr/>
              <a:t>65</a:t>
            </a:fld>
            <a:endParaRPr lang="en-US"/>
          </a:p>
        </p:txBody>
      </p:sp>
    </p:spTree>
    <p:extLst>
      <p:ext uri="{BB962C8B-B14F-4D97-AF65-F5344CB8AC3E}">
        <p14:creationId xmlns:p14="http://schemas.microsoft.com/office/powerpoint/2010/main" val="1411659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dirty="0"/>
              <a:t>Click to edit Master title style</a:t>
            </a:r>
          </a:p>
        </p:txBody>
      </p:sp>
      <p:sp>
        <p:nvSpPr>
          <p:cNvPr id="7" name="Footer Placeholder 2"/>
          <p:cNvSpPr txBox="1"/>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4274"/>
                </a:solidFill>
              </a:rPr>
              <a:t>Traffic modeling of 4G network under LTE and WiMAX network platform</a:t>
            </a:r>
          </a:p>
        </p:txBody>
      </p:sp>
      <p:sp>
        <p:nvSpPr>
          <p:cNvPr id="8" name="Slide Number Placeholder 3"/>
          <p:cNvSpPr txBox="1"/>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t>‹#›</a:t>
            </a:fld>
            <a:endParaRPr lang="en-US" sz="1200">
              <a:solidFill>
                <a:srgbClr val="004274"/>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dirty="0"/>
          </a:p>
        </p:txBody>
      </p:sp>
      <p:sp>
        <p:nvSpPr>
          <p:cNvPr id="4" name="Slide Number Placeholder 3"/>
          <p:cNvSpPr>
            <a:spLocks noGrp="1"/>
          </p:cNvSpPr>
          <p:nvPr>
            <p:ph type="sldNum" sz="quarter" idx="11"/>
          </p:nvPr>
        </p:nvSpPr>
        <p:spPr/>
        <p:txBody>
          <a:bodyPr/>
          <a:lstStyle/>
          <a:p>
            <a:fld id="{EDC8AA99-7238-42D3-B68A-A4E1B56FEE7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EE55C-EFC8-49AB-BB12-5AC9DE5C1596}" type="datetimeFigureOut">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E55C-EFC8-49AB-BB12-5AC9DE5C1596}" type="datetimeFigureOut">
              <a:rPr lang="en-US" smtClean="0"/>
              <a:t>5/6/2025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4D71-41C7-42A6-B50A-BDF41338C8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2.wdp"/><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3.png"/><Relationship Id="rId1" Type="http://schemas.openxmlformats.org/officeDocument/2006/relationships/slideLayout" Target="../slideLayouts/slideLayout2.xml"/><Relationship Id="rId5" Type="http://schemas.microsoft.com/office/2007/relationships/hdphoto" Target="../media/hdphoto19.wdp"/><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microsoft.com/office/2007/relationships/hdphoto" Target="../media/hdphoto20.wdp"/></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23.wdp"/><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25.wdp"/><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ln>
        </p:spPr>
        <p:txBody>
          <a:bodyPr>
            <a:spAutoFit/>
          </a:bodyPr>
          <a:lstStyle/>
          <a:p>
            <a:pPr algn="ctr"/>
            <a:r>
              <a:rPr lang="en-US" b="1" dirty="0">
                <a:solidFill>
                  <a:schemeClr val="accent2"/>
                </a:solidFill>
                <a:cs typeface="Arial" panose="020B0604020202020204" pitchFamily="34" charset="0"/>
              </a:rPr>
              <a:t>By-</a:t>
            </a:r>
          </a:p>
          <a:p>
            <a:pPr algn="ctr"/>
            <a:r>
              <a:rPr lang="en-US" b="1" dirty="0">
                <a:solidFill>
                  <a:schemeClr val="accent2"/>
                </a:solidFill>
                <a:cs typeface="Arial" panose="020B0604020202020204" pitchFamily="34" charset="0"/>
              </a:rPr>
              <a:t>Dr. Jesmin Akhter</a:t>
            </a:r>
            <a:endParaRPr lang="en-US" dirty="0">
              <a:solidFill>
                <a:schemeClr val="accent2"/>
              </a:solidFill>
              <a:cs typeface="Arial" panose="020B0604020202020204" pitchFamily="34" charset="0"/>
            </a:endParaRPr>
          </a:p>
          <a:p>
            <a:pPr algn="ctr"/>
            <a:r>
              <a:rPr lang="en-US" dirty="0">
                <a:cs typeface="Arial" panose="020B0604020202020204" pitchFamily="34" charset="0"/>
              </a:rPr>
              <a:t>Professor</a:t>
            </a:r>
          </a:p>
          <a:p>
            <a:pPr algn="ctr"/>
            <a:r>
              <a:rPr lang="en-US" dirty="0">
                <a:cs typeface="Arial" panose="020B0604020202020204" pitchFamily="34" charset="0"/>
              </a:rPr>
              <a:t>Institute of Information Technology</a:t>
            </a:r>
          </a:p>
          <a:p>
            <a:pPr algn="ctr"/>
            <a:r>
              <a:rPr lang="en-US" dirty="0">
                <a:cs typeface="Arial" panose="020B0604020202020204" pitchFamily="34" charset="0"/>
              </a:rPr>
              <a:t>Jahangirnagar University </a:t>
            </a:r>
          </a:p>
        </p:txBody>
      </p:sp>
      <p:sp>
        <p:nvSpPr>
          <p:cNvPr id="11268" name="TextBox 3"/>
          <p:cNvSpPr txBox="1">
            <a:spLocks noChangeArrowheads="1"/>
          </p:cNvSpPr>
          <p:nvPr/>
        </p:nvSpPr>
        <p:spPr bwMode="auto">
          <a:xfrm>
            <a:off x="2705100" y="2886670"/>
            <a:ext cx="6781800" cy="1200329"/>
          </a:xfrm>
          <a:prstGeom prst="rect">
            <a:avLst/>
          </a:prstGeom>
          <a:noFill/>
          <a:ln w="9525">
            <a:noFill/>
            <a:miter lim="800000"/>
          </a:ln>
        </p:spPr>
        <p:txBody>
          <a:bodyPr>
            <a:spAutoFit/>
          </a:bodyPr>
          <a:lstStyle/>
          <a:p>
            <a:pPr algn="ctr"/>
            <a:endParaRPr lang="en-US" b="1" dirty="0">
              <a:solidFill>
                <a:srgbClr val="FF0000"/>
              </a:solidFill>
            </a:endParaRPr>
          </a:p>
          <a:p>
            <a:pPr algn="ctr"/>
            <a:r>
              <a:rPr lang="en-US" b="1" dirty="0">
                <a:solidFill>
                  <a:srgbClr val="FF0000"/>
                </a:solidFill>
              </a:rPr>
              <a:t>Machine Learning</a:t>
            </a:r>
          </a:p>
          <a:p>
            <a:pPr algn="ctr"/>
            <a:r>
              <a:rPr lang="en-US" b="1" dirty="0" smtClean="0">
                <a:solidFill>
                  <a:srgbClr val="FF0000"/>
                </a:solidFill>
              </a:rPr>
              <a:t>ICT-</a:t>
            </a:r>
            <a:endParaRPr lang="en-US" b="1" dirty="0">
              <a:solidFill>
                <a:srgbClr val="FF0000"/>
              </a:solidFill>
            </a:endParaRPr>
          </a:p>
          <a:p>
            <a:pPr algn="ctr"/>
            <a:endParaRPr lang="en-US" b="1" dirty="0"/>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86400" y="1400685"/>
            <a:ext cx="1025156" cy="12066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0"/>
            <a:ext cx="11049000" cy="5867400"/>
          </a:xfrm>
        </p:spPr>
        <p:txBody>
          <a:bodyPr>
            <a:normAutofit fontScale="85000" lnSpcReduction="20000"/>
          </a:bodyPr>
          <a:lstStyle/>
          <a:p>
            <a:pPr marL="0" indent="0">
              <a:buNone/>
            </a:pPr>
            <a:r>
              <a:rPr lang="en-US" b="1" dirty="0"/>
              <a:t>Advantages-</a:t>
            </a:r>
          </a:p>
          <a:p>
            <a:pPr marL="0" indent="0">
              <a:buNone/>
            </a:pPr>
            <a:r>
              <a:rPr lang="en-US" dirty="0"/>
              <a:t> </a:t>
            </a:r>
          </a:p>
          <a:p>
            <a:pPr marL="0" indent="0">
              <a:buNone/>
            </a:pPr>
            <a:r>
              <a:rPr lang="en-US" dirty="0"/>
              <a:t>K-Means Clustering Algorithm offers the following advantages-</a:t>
            </a:r>
          </a:p>
          <a:p>
            <a:pPr marL="0" indent="0">
              <a:buNone/>
            </a:pPr>
            <a:r>
              <a:rPr lang="en-US" dirty="0"/>
              <a:t> </a:t>
            </a:r>
          </a:p>
          <a:p>
            <a:pPr marL="0" indent="0">
              <a:buNone/>
            </a:pPr>
            <a:r>
              <a:rPr lang="en-US" dirty="0"/>
              <a:t>Point-01:</a:t>
            </a:r>
            <a:endParaRPr lang="en-US" b="1" dirty="0"/>
          </a:p>
          <a:p>
            <a:pPr marL="0" indent="0">
              <a:buNone/>
            </a:pPr>
            <a:r>
              <a:rPr lang="en-US" dirty="0"/>
              <a:t> </a:t>
            </a:r>
          </a:p>
          <a:p>
            <a:pPr marL="0" indent="0">
              <a:buNone/>
            </a:pPr>
            <a:r>
              <a:rPr lang="en-US" dirty="0"/>
              <a:t>It is relatively efficient with time complexity O(</a:t>
            </a:r>
            <a:r>
              <a:rPr lang="en-US" dirty="0" err="1"/>
              <a:t>nkt</a:t>
            </a:r>
            <a:r>
              <a:rPr lang="en-US" dirty="0"/>
              <a:t>) where-</a:t>
            </a:r>
          </a:p>
          <a:p>
            <a:pPr marL="0" indent="0">
              <a:buNone/>
            </a:pPr>
            <a:r>
              <a:rPr lang="en-US" dirty="0"/>
              <a:t>n = number of instances</a:t>
            </a:r>
          </a:p>
          <a:p>
            <a:pPr marL="0" indent="0">
              <a:buNone/>
            </a:pPr>
            <a:r>
              <a:rPr lang="en-US" dirty="0"/>
              <a:t>k = number of clusters</a:t>
            </a:r>
          </a:p>
          <a:p>
            <a:pPr marL="0" indent="0">
              <a:buNone/>
            </a:pPr>
            <a:r>
              <a:rPr lang="en-US" dirty="0"/>
              <a:t>t = number of iterations</a:t>
            </a:r>
          </a:p>
          <a:p>
            <a:pPr marL="0" indent="0">
              <a:buNone/>
            </a:pPr>
            <a:r>
              <a:rPr lang="en-US" dirty="0"/>
              <a:t> </a:t>
            </a:r>
          </a:p>
          <a:p>
            <a:pPr marL="0" indent="0">
              <a:buNone/>
            </a:pPr>
            <a:r>
              <a:rPr lang="en-US" dirty="0"/>
              <a:t>Point-02:</a:t>
            </a:r>
            <a:endParaRPr lang="en-US" b="1" dirty="0"/>
          </a:p>
          <a:p>
            <a:pPr marL="0" indent="0">
              <a:buNone/>
            </a:pPr>
            <a:r>
              <a:rPr lang="en-US" dirty="0"/>
              <a:t> </a:t>
            </a:r>
          </a:p>
          <a:p>
            <a:pPr marL="0" indent="0">
              <a:buNone/>
            </a:pPr>
            <a:r>
              <a:rPr lang="en-US" dirty="0"/>
              <a:t>It often terminates at local optimum.</a:t>
            </a:r>
          </a:p>
          <a:p>
            <a:pPr marL="0" indent="0">
              <a:buNone/>
            </a:pPr>
            <a:r>
              <a:rPr lang="en-US" dirty="0"/>
              <a:t>Techniques such as Simulated Annealing or </a:t>
            </a:r>
            <a:r>
              <a:rPr lang="en-US" b="1" dirty="0"/>
              <a:t>Genetic Algorithms</a:t>
            </a:r>
            <a:r>
              <a:rPr lang="en-US" dirty="0"/>
              <a:t> may be used to find the global optimum</a:t>
            </a:r>
            <a:r>
              <a:rPr lang="en-US" dirty="0" smtClean="0"/>
              <a:t>.</a:t>
            </a:r>
          </a:p>
          <a:p>
            <a:pPr marL="0" indent="0">
              <a:buNone/>
            </a:pPr>
            <a:endParaRPr lang="en-US" dirty="0"/>
          </a:p>
          <a:p>
            <a:pPr marL="0" indent="0">
              <a:buNone/>
            </a:pPr>
            <a:r>
              <a:rPr lang="en-US" b="1" dirty="0"/>
              <a:t>Disadvantages-</a:t>
            </a:r>
          </a:p>
          <a:p>
            <a:pPr marL="0" indent="0">
              <a:buNone/>
            </a:pPr>
            <a:r>
              <a:rPr lang="en-US" dirty="0"/>
              <a:t> </a:t>
            </a:r>
          </a:p>
          <a:p>
            <a:pPr marL="0" indent="0">
              <a:buNone/>
            </a:pPr>
            <a:r>
              <a:rPr lang="en-US" dirty="0"/>
              <a:t>K-Means Clustering Algorithm has the following disadvantages-</a:t>
            </a:r>
          </a:p>
          <a:p>
            <a:pPr marL="0" lvl="0" indent="0">
              <a:buNone/>
            </a:pPr>
            <a:r>
              <a:rPr lang="en-US" dirty="0"/>
              <a:t>It requires to specify the number of clusters (k) in advance.</a:t>
            </a:r>
          </a:p>
          <a:p>
            <a:pPr marL="0" lvl="0" indent="0">
              <a:buNone/>
            </a:pPr>
            <a:r>
              <a:rPr lang="en-US" dirty="0"/>
              <a:t>It can not handle noisy data and outliers.</a:t>
            </a:r>
          </a:p>
          <a:p>
            <a:pPr marL="0" lvl="0" indent="0">
              <a:buNone/>
            </a:pPr>
            <a:r>
              <a:rPr lang="en-US" dirty="0"/>
              <a:t>It is not suitable to identify clusters with non-convex shapes. </a:t>
            </a:r>
          </a:p>
          <a:p>
            <a:pPr marL="0" indent="0">
              <a:buNone/>
            </a:pPr>
            <a:endParaRPr lang="en-US" dirty="0"/>
          </a:p>
        </p:txBody>
      </p:sp>
    </p:spTree>
    <p:extLst>
      <p:ext uri="{BB962C8B-B14F-4D97-AF65-F5344CB8AC3E}">
        <p14:creationId xmlns:p14="http://schemas.microsoft.com/office/powerpoint/2010/main" val="2274814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PROBLEMS BASED ON K-MEANS CLUSTERING </a:t>
            </a:r>
            <a:r>
              <a:rPr lang="en-US" dirty="0" smtClean="0"/>
              <a:t>ALGORITHM</a:t>
            </a:r>
            <a:r>
              <a:rPr lang="en-US" b="1" dirty="0"/>
              <a:t/>
            </a:r>
            <a:br>
              <a:rPr lang="en-US" b="1" dirty="0"/>
            </a:b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 </a:t>
            </a:r>
          </a:p>
          <a:p>
            <a:pPr marL="0" indent="0">
              <a:buNone/>
            </a:pPr>
            <a:r>
              <a:rPr lang="en-US" b="1" dirty="0"/>
              <a:t>Problem-01:</a:t>
            </a:r>
          </a:p>
          <a:p>
            <a:pPr marL="0" indent="0">
              <a:buNone/>
            </a:pPr>
            <a:r>
              <a:rPr lang="en-US" dirty="0"/>
              <a:t> </a:t>
            </a:r>
          </a:p>
          <a:p>
            <a:pPr marL="0" indent="0">
              <a:buNone/>
            </a:pPr>
            <a:r>
              <a:rPr lang="en-US" dirty="0"/>
              <a:t>Cluster the following eight points (with (x, y) representing locations) into three clusters:</a:t>
            </a:r>
          </a:p>
          <a:p>
            <a:pPr marL="0" indent="0">
              <a:buNone/>
            </a:pPr>
            <a:r>
              <a:rPr lang="en-US" dirty="0"/>
              <a:t>A1(2, 10), A2(2, 5), A3(8, 4), A4(5, 8), A5(7, 5), A6(6, 4), A7(1, 2), A8(4, 9)</a:t>
            </a:r>
          </a:p>
          <a:p>
            <a:pPr marL="0" indent="0">
              <a:buNone/>
            </a:pPr>
            <a:r>
              <a:rPr lang="en-US" dirty="0"/>
              <a:t> </a:t>
            </a:r>
          </a:p>
          <a:p>
            <a:pPr marL="0" indent="0">
              <a:buNone/>
            </a:pPr>
            <a:r>
              <a:rPr lang="en-US" dirty="0"/>
              <a:t>Initial cluster centers are: A1(2, 10), A4(5, 8) and A7(1, 2).</a:t>
            </a:r>
          </a:p>
          <a:p>
            <a:pPr marL="0" indent="0">
              <a:buNone/>
            </a:pPr>
            <a:r>
              <a:rPr lang="en-US" dirty="0"/>
              <a:t>The distance function between two points a = (x1, y1) and b = (x2, y2) is defined as-</a:t>
            </a:r>
          </a:p>
          <a:p>
            <a:pPr marL="0" indent="0">
              <a:buNone/>
            </a:pPr>
            <a:r>
              <a:rPr lang="en-US" dirty="0"/>
              <a:t>Ρ(a, b) = |x2 – x1| + |y2 – y1|</a:t>
            </a:r>
          </a:p>
          <a:p>
            <a:pPr marL="0" indent="0">
              <a:buNone/>
            </a:pPr>
            <a:r>
              <a:rPr lang="en-US" dirty="0"/>
              <a:t> </a:t>
            </a:r>
            <a:r>
              <a:rPr lang="en-US" dirty="0" smtClean="0"/>
              <a:t>Use </a:t>
            </a:r>
            <a:r>
              <a:rPr lang="en-US" dirty="0"/>
              <a:t>K-Means Algorithm to find the three cluster centers after the second iteration. </a:t>
            </a:r>
          </a:p>
          <a:p>
            <a:pPr marL="0" indent="0">
              <a:buNone/>
            </a:pPr>
            <a:r>
              <a:rPr lang="en-US" b="1" dirty="0"/>
              <a:t>Solution-</a:t>
            </a:r>
          </a:p>
          <a:p>
            <a:pPr marL="0" indent="0">
              <a:buNone/>
            </a:pPr>
            <a:r>
              <a:rPr lang="en-US" dirty="0"/>
              <a:t> </a:t>
            </a:r>
            <a:r>
              <a:rPr lang="en-US" dirty="0" smtClean="0"/>
              <a:t>We </a:t>
            </a:r>
            <a:r>
              <a:rPr lang="en-US" dirty="0"/>
              <a:t>follow the above discussed K-Means Clustering Algorithm-</a:t>
            </a:r>
          </a:p>
          <a:p>
            <a:pPr marL="0" indent="0">
              <a:buNone/>
            </a:pPr>
            <a:r>
              <a:rPr lang="en-US" dirty="0"/>
              <a:t> </a:t>
            </a:r>
            <a:r>
              <a:rPr lang="en-US" b="1" dirty="0" smtClean="0"/>
              <a:t>Iteration-01</a:t>
            </a:r>
            <a:r>
              <a:rPr lang="en-US" b="1" dirty="0"/>
              <a:t>:</a:t>
            </a:r>
          </a:p>
          <a:p>
            <a:pPr marL="0" lvl="0" indent="0">
              <a:buNone/>
            </a:pPr>
            <a:r>
              <a:rPr lang="en-US" dirty="0"/>
              <a:t>We calculate the distance of each point from each of the center of the three clusters.</a:t>
            </a:r>
          </a:p>
          <a:p>
            <a:pPr marL="0" lvl="0" indent="0">
              <a:buNone/>
            </a:pPr>
            <a:r>
              <a:rPr lang="en-US" dirty="0"/>
              <a:t>The distance is calculated by using the given distance function.</a:t>
            </a:r>
          </a:p>
        </p:txBody>
      </p:sp>
    </p:spTree>
    <p:extLst>
      <p:ext uri="{BB962C8B-B14F-4D97-AF65-F5344CB8AC3E}">
        <p14:creationId xmlns:p14="http://schemas.microsoft.com/office/powerpoint/2010/main" val="33339844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fontScale="92500" lnSpcReduction="20000"/>
          </a:bodyPr>
          <a:lstStyle/>
          <a:p>
            <a:r>
              <a:rPr lang="en-US" dirty="0"/>
              <a:t>The following illustration shows the calculation of distance between point A1(2, 10) and each of the center of the three clusters- </a:t>
            </a:r>
          </a:p>
          <a:p>
            <a:r>
              <a:rPr lang="en-US" dirty="0"/>
              <a:t>Calculating Distance Between A1(2, 10) and C1(2, 10)-</a:t>
            </a:r>
            <a:endParaRPr lang="en-US" b="1" dirty="0"/>
          </a:p>
          <a:p>
            <a:r>
              <a:rPr lang="en-US" dirty="0"/>
              <a:t> </a:t>
            </a:r>
          </a:p>
          <a:p>
            <a:r>
              <a:rPr lang="en-US" dirty="0"/>
              <a:t>Ρ(A1, C1)</a:t>
            </a:r>
          </a:p>
          <a:p>
            <a:r>
              <a:rPr lang="en-US" dirty="0"/>
              <a:t>= |x2 – x1| + |y2 – y1|</a:t>
            </a:r>
          </a:p>
          <a:p>
            <a:r>
              <a:rPr lang="en-US" dirty="0"/>
              <a:t>= |2 – 2| + |10 – 10|</a:t>
            </a:r>
          </a:p>
          <a:p>
            <a:r>
              <a:rPr lang="en-US" dirty="0"/>
              <a:t>= 0 </a:t>
            </a:r>
          </a:p>
          <a:p>
            <a:r>
              <a:rPr lang="en-US" dirty="0"/>
              <a:t>Calculating Distance Between A1(2, 10) and C2(5, 8)-</a:t>
            </a:r>
            <a:endParaRPr lang="en-US" b="1" dirty="0"/>
          </a:p>
          <a:p>
            <a:r>
              <a:rPr lang="en-US" dirty="0"/>
              <a:t> </a:t>
            </a:r>
          </a:p>
          <a:p>
            <a:r>
              <a:rPr lang="en-US" dirty="0"/>
              <a:t>Ρ(A1, C2)</a:t>
            </a:r>
          </a:p>
          <a:p>
            <a:r>
              <a:rPr lang="en-US" dirty="0"/>
              <a:t>= |x2 – x1| + |y2 – y1|</a:t>
            </a:r>
          </a:p>
          <a:p>
            <a:r>
              <a:rPr lang="en-US" dirty="0"/>
              <a:t>= |5 – 2| + |8 – 10|</a:t>
            </a:r>
          </a:p>
          <a:p>
            <a:r>
              <a:rPr lang="en-US" dirty="0"/>
              <a:t>= 3 + 2</a:t>
            </a:r>
          </a:p>
          <a:p>
            <a:r>
              <a:rPr lang="en-US" dirty="0"/>
              <a:t>= </a:t>
            </a:r>
            <a:r>
              <a:rPr lang="en-US" dirty="0" smtClean="0"/>
              <a:t>5</a:t>
            </a:r>
            <a:endParaRPr lang="en-US" dirty="0"/>
          </a:p>
        </p:txBody>
      </p:sp>
    </p:spTree>
    <p:extLst>
      <p:ext uri="{BB962C8B-B14F-4D97-AF65-F5344CB8AC3E}">
        <p14:creationId xmlns:p14="http://schemas.microsoft.com/office/powerpoint/2010/main" val="16353368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a:bodyPr>
          <a:lstStyle/>
          <a:p>
            <a:pPr marL="0" indent="0">
              <a:buNone/>
            </a:pPr>
            <a:r>
              <a:rPr lang="en-US" dirty="0" smtClean="0"/>
              <a:t>Calculating </a:t>
            </a:r>
            <a:r>
              <a:rPr lang="en-US" dirty="0"/>
              <a:t>Distance Between A1(2, 10) and C3(1, 2)-</a:t>
            </a:r>
            <a:endParaRPr lang="en-US" b="1" dirty="0"/>
          </a:p>
          <a:p>
            <a:r>
              <a:rPr lang="en-US" dirty="0"/>
              <a:t> </a:t>
            </a:r>
          </a:p>
          <a:p>
            <a:r>
              <a:rPr lang="en-US" dirty="0"/>
              <a:t>Ρ(A1, C3)</a:t>
            </a:r>
          </a:p>
          <a:p>
            <a:r>
              <a:rPr lang="en-US" dirty="0"/>
              <a:t>= |x2 – x1| + |y2 – y1|</a:t>
            </a:r>
          </a:p>
          <a:p>
            <a:r>
              <a:rPr lang="en-US" dirty="0"/>
              <a:t>= |1 – 2| + |2 – 10|</a:t>
            </a:r>
          </a:p>
          <a:p>
            <a:r>
              <a:rPr lang="en-US" dirty="0"/>
              <a:t>= 1 + 8</a:t>
            </a:r>
          </a:p>
          <a:p>
            <a:r>
              <a:rPr lang="en-US" dirty="0"/>
              <a:t>= 9</a:t>
            </a:r>
          </a:p>
        </p:txBody>
      </p:sp>
    </p:spTree>
    <p:extLst>
      <p:ext uri="{BB962C8B-B14F-4D97-AF65-F5344CB8AC3E}">
        <p14:creationId xmlns:p14="http://schemas.microsoft.com/office/powerpoint/2010/main" val="28906552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a:xfrm>
            <a:off x="152400" y="1600201"/>
            <a:ext cx="4876800" cy="4800599"/>
          </a:xfrm>
        </p:spPr>
        <p:txBody>
          <a:bodyPr>
            <a:normAutofit fontScale="92500" lnSpcReduction="20000"/>
          </a:bodyPr>
          <a:lstStyle/>
          <a:p>
            <a:pPr marL="0" indent="0">
              <a:buNone/>
            </a:pPr>
            <a:r>
              <a:rPr lang="en-US" dirty="0"/>
              <a:t>In the similar manner, we calculate the distance of other points from each of the center of the three clusters.</a:t>
            </a:r>
          </a:p>
          <a:p>
            <a:pPr marL="0" indent="0">
              <a:buNone/>
            </a:pPr>
            <a:r>
              <a:rPr lang="en-US" dirty="0"/>
              <a:t> </a:t>
            </a:r>
          </a:p>
          <a:p>
            <a:r>
              <a:rPr lang="en-US" dirty="0"/>
              <a:t>Next,</a:t>
            </a:r>
          </a:p>
          <a:p>
            <a:pPr lvl="0"/>
            <a:r>
              <a:rPr lang="en-US" dirty="0"/>
              <a:t>We draw a table showing all the results.</a:t>
            </a:r>
          </a:p>
          <a:p>
            <a:pPr lvl="0"/>
            <a:r>
              <a:rPr lang="en-US" dirty="0"/>
              <a:t>Using the table, we decide which point belongs to which cluster.</a:t>
            </a:r>
          </a:p>
          <a:p>
            <a:pPr lvl="0"/>
            <a:r>
              <a:rPr lang="en-US" dirty="0"/>
              <a:t>The given point belongs to that cluster whose center is nearest to it</a:t>
            </a:r>
            <a:r>
              <a:rPr lang="en-US" dirty="0" smtClean="0"/>
              <a:t>.</a:t>
            </a:r>
          </a:p>
          <a:p>
            <a:r>
              <a:rPr lang="en-US" dirty="0"/>
              <a:t>From here, New clusters are-</a:t>
            </a:r>
          </a:p>
          <a:p>
            <a:r>
              <a:rPr lang="en-US" dirty="0"/>
              <a:t> </a:t>
            </a:r>
          </a:p>
          <a:p>
            <a:r>
              <a:rPr lang="en-US" b="1" i="1" dirty="0"/>
              <a:t>Cluster-01:</a:t>
            </a:r>
          </a:p>
          <a:p>
            <a:r>
              <a:rPr lang="en-US" dirty="0"/>
              <a:t> </a:t>
            </a:r>
          </a:p>
          <a:p>
            <a:r>
              <a:rPr lang="en-US" dirty="0"/>
              <a:t>First cluster contains points-</a:t>
            </a:r>
          </a:p>
          <a:p>
            <a:pPr lvl="0"/>
            <a:r>
              <a:rPr lang="en-US" dirty="0"/>
              <a:t>A1(2, 10</a:t>
            </a:r>
            <a:r>
              <a:rPr lang="en-US" dirty="0" smtClean="0"/>
              <a:t>)</a:t>
            </a:r>
            <a:endParaRPr lang="en-US" dirty="0"/>
          </a:p>
        </p:txBody>
      </p:sp>
      <p:graphicFrame>
        <p:nvGraphicFramePr>
          <p:cNvPr id="6" name="Table 5"/>
          <p:cNvGraphicFramePr>
            <a:graphicFrameLocks noGrp="1"/>
          </p:cNvGraphicFramePr>
          <p:nvPr>
            <p:extLst/>
          </p:nvPr>
        </p:nvGraphicFramePr>
        <p:xfrm>
          <a:off x="5029200" y="1621437"/>
          <a:ext cx="7281419" cy="4241741"/>
        </p:xfrm>
        <a:graphic>
          <a:graphicData uri="http://schemas.openxmlformats.org/drawingml/2006/table">
            <a:tbl>
              <a:tblPr firstRow="1" firstCol="1" bandRow="1">
                <a:tableStyleId>{5C22544A-7EE6-4342-B048-85BDC9FD1C3A}</a:tableStyleId>
              </a:tblPr>
              <a:tblGrid>
                <a:gridCol w="1111250"/>
                <a:gridCol w="1446594"/>
                <a:gridCol w="1460119"/>
                <a:gridCol w="1836738"/>
                <a:gridCol w="1426718"/>
              </a:tblGrid>
              <a:tr h="337820">
                <a:tc>
                  <a:txBody>
                    <a:bodyPr/>
                    <a:lstStyle/>
                    <a:p>
                      <a:pPr marL="0" marR="0" algn="ctr">
                        <a:lnSpc>
                          <a:spcPct val="107000"/>
                        </a:lnSpc>
                        <a:spcBef>
                          <a:spcPts val="0"/>
                        </a:spcBef>
                        <a:spcAft>
                          <a:spcPts val="0"/>
                        </a:spcAft>
                      </a:pPr>
                      <a:r>
                        <a:rPr lang="en-US" sz="1600" dirty="0">
                          <a:effectLst/>
                        </a:rPr>
                        <a:t>Given Points</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Distance </a:t>
                      </a:r>
                      <a:r>
                        <a:rPr lang="en-US" sz="1600" dirty="0" smtClean="0">
                          <a:effectLst/>
                        </a:rPr>
                        <a:t>from</a:t>
                      </a:r>
                    </a:p>
                    <a:p>
                      <a:pPr marL="0" marR="0" algn="ctr">
                        <a:lnSpc>
                          <a:spcPct val="107000"/>
                        </a:lnSpc>
                        <a:spcBef>
                          <a:spcPts val="0"/>
                        </a:spcBef>
                        <a:spcAft>
                          <a:spcPts val="0"/>
                        </a:spcAft>
                      </a:pPr>
                      <a:r>
                        <a:rPr lang="en-US" sz="1600" dirty="0" smtClean="0">
                          <a:effectLst/>
                        </a:rPr>
                        <a:t> </a:t>
                      </a:r>
                      <a:r>
                        <a:rPr lang="en-US" sz="1600" dirty="0">
                          <a:effectLst/>
                        </a:rPr>
                        <a:t>center (2, 10) </a:t>
                      </a:r>
                      <a:endParaRPr lang="en-US" sz="1600" dirty="0" smtClean="0">
                        <a:effectLst/>
                      </a:endParaRPr>
                    </a:p>
                    <a:p>
                      <a:pPr marL="0" marR="0" algn="ctr">
                        <a:lnSpc>
                          <a:spcPct val="107000"/>
                        </a:lnSpc>
                        <a:spcBef>
                          <a:spcPts val="0"/>
                        </a:spcBef>
                        <a:spcAft>
                          <a:spcPts val="0"/>
                        </a:spcAft>
                      </a:pPr>
                      <a:r>
                        <a:rPr lang="en-US" sz="1600" dirty="0" smtClean="0">
                          <a:effectLst/>
                        </a:rPr>
                        <a:t>of </a:t>
                      </a:r>
                      <a:r>
                        <a:rPr lang="en-US" sz="1600" dirty="0">
                          <a:effectLst/>
                        </a:rPr>
                        <a:t>Cluster-01</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Distance from </a:t>
                      </a:r>
                      <a:endParaRPr lang="en-US" sz="1600" dirty="0" smtClean="0">
                        <a:effectLst/>
                      </a:endParaRPr>
                    </a:p>
                    <a:p>
                      <a:pPr marL="0" marR="0" algn="ctr">
                        <a:lnSpc>
                          <a:spcPct val="107000"/>
                        </a:lnSpc>
                        <a:spcBef>
                          <a:spcPts val="0"/>
                        </a:spcBef>
                        <a:spcAft>
                          <a:spcPts val="0"/>
                        </a:spcAft>
                      </a:pPr>
                      <a:r>
                        <a:rPr lang="en-US" sz="1600" dirty="0" smtClean="0">
                          <a:effectLst/>
                        </a:rPr>
                        <a:t>center </a:t>
                      </a:r>
                      <a:r>
                        <a:rPr lang="en-US" sz="1600" dirty="0">
                          <a:effectLst/>
                        </a:rPr>
                        <a:t>(5, 8</a:t>
                      </a:r>
                      <a:r>
                        <a:rPr lang="en-US" sz="1600" dirty="0" smtClean="0">
                          <a:effectLst/>
                        </a:rPr>
                        <a:t>)</a:t>
                      </a:r>
                    </a:p>
                    <a:p>
                      <a:pPr marL="0" marR="0" algn="ctr">
                        <a:lnSpc>
                          <a:spcPct val="107000"/>
                        </a:lnSpc>
                        <a:spcBef>
                          <a:spcPts val="0"/>
                        </a:spcBef>
                        <a:spcAft>
                          <a:spcPts val="0"/>
                        </a:spcAft>
                      </a:pPr>
                      <a:r>
                        <a:rPr lang="en-US" sz="1600" dirty="0" smtClean="0">
                          <a:effectLst/>
                        </a:rPr>
                        <a:t> </a:t>
                      </a:r>
                      <a:r>
                        <a:rPr lang="en-US" sz="1600" dirty="0">
                          <a:effectLst/>
                        </a:rPr>
                        <a:t>of Cluster-02</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Distance from </a:t>
                      </a:r>
                      <a:endParaRPr lang="en-US" sz="1600" dirty="0" smtClean="0">
                        <a:effectLst/>
                      </a:endParaRPr>
                    </a:p>
                    <a:p>
                      <a:pPr marL="0" marR="0" algn="ctr">
                        <a:lnSpc>
                          <a:spcPct val="107000"/>
                        </a:lnSpc>
                        <a:spcBef>
                          <a:spcPts val="0"/>
                        </a:spcBef>
                        <a:spcAft>
                          <a:spcPts val="0"/>
                        </a:spcAft>
                      </a:pPr>
                      <a:r>
                        <a:rPr lang="en-US" sz="1600" dirty="0" smtClean="0">
                          <a:effectLst/>
                        </a:rPr>
                        <a:t>center</a:t>
                      </a:r>
                    </a:p>
                    <a:p>
                      <a:pPr marL="0" marR="0" algn="ctr">
                        <a:lnSpc>
                          <a:spcPct val="107000"/>
                        </a:lnSpc>
                        <a:spcBef>
                          <a:spcPts val="0"/>
                        </a:spcBef>
                        <a:spcAft>
                          <a:spcPts val="0"/>
                        </a:spcAft>
                      </a:pPr>
                      <a:r>
                        <a:rPr lang="en-US" sz="1600" dirty="0" smtClean="0">
                          <a:effectLst/>
                        </a:rPr>
                        <a:t> </a:t>
                      </a:r>
                      <a:r>
                        <a:rPr lang="en-US" sz="1600" dirty="0">
                          <a:effectLst/>
                        </a:rPr>
                        <a:t>(1, 2) of Cluster-03</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Point belongs </a:t>
                      </a:r>
                      <a:endParaRPr lang="en-US" sz="1600" dirty="0" smtClean="0">
                        <a:effectLst/>
                      </a:endParaRPr>
                    </a:p>
                    <a:p>
                      <a:pPr marL="0" marR="0" algn="ctr">
                        <a:lnSpc>
                          <a:spcPct val="107000"/>
                        </a:lnSpc>
                        <a:spcBef>
                          <a:spcPts val="0"/>
                        </a:spcBef>
                        <a:spcAft>
                          <a:spcPts val="0"/>
                        </a:spcAft>
                      </a:pPr>
                      <a:r>
                        <a:rPr lang="en-US" sz="1600" dirty="0" smtClean="0">
                          <a:effectLst/>
                        </a:rPr>
                        <a:t>to </a:t>
                      </a:r>
                      <a:r>
                        <a:rPr lang="en-US" sz="1600" dirty="0">
                          <a:effectLst/>
                        </a:rPr>
                        <a:t>Cluster</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A1(2, 10)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5</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9</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C1</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A2(2, 5)</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6</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4</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C3</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A3(8, 4)</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12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7</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9</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A4(5, 8)</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5</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A5(7, 5)</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5</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9</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A6(6, 4)</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5</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7</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A7(1, 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9</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C3</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A8(4, 9)</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3</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C2</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bl>
          </a:graphicData>
        </a:graphic>
      </p:graphicFrame>
    </p:spTree>
    <p:extLst>
      <p:ext uri="{BB962C8B-B14F-4D97-AF65-F5344CB8AC3E}">
        <p14:creationId xmlns:p14="http://schemas.microsoft.com/office/powerpoint/2010/main" val="3432218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a:xfrm>
            <a:off x="152400" y="1600201"/>
            <a:ext cx="4876800" cy="4800599"/>
          </a:xfrm>
        </p:spPr>
        <p:txBody>
          <a:bodyPr>
            <a:normAutofit fontScale="92500" lnSpcReduction="20000"/>
          </a:bodyPr>
          <a:lstStyle/>
          <a:p>
            <a:pPr marL="0" indent="0">
              <a:buNone/>
            </a:pPr>
            <a:r>
              <a:rPr lang="en-US" dirty="0"/>
              <a:t>In the similar manner, we calculate the distance of other points from each of the center of the three clusters.</a:t>
            </a:r>
          </a:p>
          <a:p>
            <a:pPr marL="0" indent="0">
              <a:buNone/>
            </a:pPr>
            <a:r>
              <a:rPr lang="en-US" dirty="0"/>
              <a:t> </a:t>
            </a:r>
          </a:p>
          <a:p>
            <a:r>
              <a:rPr lang="en-US" dirty="0"/>
              <a:t>Next,</a:t>
            </a:r>
          </a:p>
          <a:p>
            <a:pPr lvl="0"/>
            <a:r>
              <a:rPr lang="en-US" dirty="0"/>
              <a:t>We draw a table showing all the results.</a:t>
            </a:r>
          </a:p>
          <a:p>
            <a:pPr lvl="0"/>
            <a:r>
              <a:rPr lang="en-US" dirty="0"/>
              <a:t>Using the table, we decide which point belongs to which cluster.</a:t>
            </a:r>
          </a:p>
          <a:p>
            <a:pPr lvl="0"/>
            <a:r>
              <a:rPr lang="en-US" dirty="0"/>
              <a:t>The given point belongs to that cluster whose center is nearest to it</a:t>
            </a:r>
            <a:r>
              <a:rPr lang="en-US" dirty="0" smtClean="0"/>
              <a:t>.</a:t>
            </a:r>
          </a:p>
          <a:p>
            <a:r>
              <a:rPr lang="en-US" dirty="0"/>
              <a:t>From here, New clusters are-</a:t>
            </a:r>
          </a:p>
          <a:p>
            <a:r>
              <a:rPr lang="en-US" dirty="0"/>
              <a:t> </a:t>
            </a:r>
          </a:p>
          <a:p>
            <a:r>
              <a:rPr lang="en-US" b="1" i="1" dirty="0"/>
              <a:t>Cluster-01:</a:t>
            </a:r>
          </a:p>
          <a:p>
            <a:r>
              <a:rPr lang="en-US" dirty="0"/>
              <a:t> </a:t>
            </a:r>
          </a:p>
          <a:p>
            <a:r>
              <a:rPr lang="en-US" dirty="0"/>
              <a:t>First cluster contains points-</a:t>
            </a:r>
          </a:p>
          <a:p>
            <a:pPr lvl="0"/>
            <a:r>
              <a:rPr lang="en-US" dirty="0"/>
              <a:t>A1(2, 10</a:t>
            </a:r>
            <a:r>
              <a:rPr lang="en-US"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0970682"/>
              </p:ext>
            </p:extLst>
          </p:nvPr>
        </p:nvGraphicFramePr>
        <p:xfrm>
          <a:off x="4876800" y="1621437"/>
          <a:ext cx="7281419" cy="4241741"/>
        </p:xfrm>
        <a:graphic>
          <a:graphicData uri="http://schemas.openxmlformats.org/drawingml/2006/table">
            <a:tbl>
              <a:tblPr firstRow="1" firstCol="1" bandRow="1">
                <a:tableStyleId>{5C22544A-7EE6-4342-B048-85BDC9FD1C3A}</a:tableStyleId>
              </a:tblPr>
              <a:tblGrid>
                <a:gridCol w="1111250"/>
                <a:gridCol w="1446594"/>
                <a:gridCol w="1460119"/>
                <a:gridCol w="1836738"/>
                <a:gridCol w="1426718"/>
              </a:tblGrid>
              <a:tr h="337820">
                <a:tc>
                  <a:txBody>
                    <a:bodyPr/>
                    <a:lstStyle/>
                    <a:p>
                      <a:pPr marL="0" marR="0" algn="ctr">
                        <a:lnSpc>
                          <a:spcPct val="107000"/>
                        </a:lnSpc>
                        <a:spcBef>
                          <a:spcPts val="0"/>
                        </a:spcBef>
                        <a:spcAft>
                          <a:spcPts val="0"/>
                        </a:spcAft>
                      </a:pPr>
                      <a:r>
                        <a:rPr lang="en-US" sz="1600" dirty="0">
                          <a:effectLst/>
                        </a:rPr>
                        <a:t>Given Points</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Distance </a:t>
                      </a:r>
                      <a:r>
                        <a:rPr lang="en-US" sz="1600" dirty="0" smtClean="0">
                          <a:effectLst/>
                        </a:rPr>
                        <a:t>from</a:t>
                      </a:r>
                    </a:p>
                    <a:p>
                      <a:pPr marL="0" marR="0" algn="ctr">
                        <a:lnSpc>
                          <a:spcPct val="107000"/>
                        </a:lnSpc>
                        <a:spcBef>
                          <a:spcPts val="0"/>
                        </a:spcBef>
                        <a:spcAft>
                          <a:spcPts val="0"/>
                        </a:spcAft>
                      </a:pPr>
                      <a:r>
                        <a:rPr lang="en-US" sz="1600" dirty="0" smtClean="0">
                          <a:effectLst/>
                        </a:rPr>
                        <a:t> </a:t>
                      </a:r>
                      <a:r>
                        <a:rPr lang="en-US" sz="1600" dirty="0">
                          <a:effectLst/>
                        </a:rPr>
                        <a:t>center (2, 10) </a:t>
                      </a:r>
                      <a:endParaRPr lang="en-US" sz="1600" dirty="0" smtClean="0">
                        <a:effectLst/>
                      </a:endParaRPr>
                    </a:p>
                    <a:p>
                      <a:pPr marL="0" marR="0" algn="ctr">
                        <a:lnSpc>
                          <a:spcPct val="107000"/>
                        </a:lnSpc>
                        <a:spcBef>
                          <a:spcPts val="0"/>
                        </a:spcBef>
                        <a:spcAft>
                          <a:spcPts val="0"/>
                        </a:spcAft>
                      </a:pPr>
                      <a:r>
                        <a:rPr lang="en-US" sz="1600" dirty="0" smtClean="0">
                          <a:effectLst/>
                        </a:rPr>
                        <a:t>of </a:t>
                      </a:r>
                      <a:r>
                        <a:rPr lang="en-US" sz="1600" dirty="0">
                          <a:effectLst/>
                        </a:rPr>
                        <a:t>Cluster-01</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Distance from </a:t>
                      </a:r>
                      <a:endParaRPr lang="en-US" sz="1600" dirty="0" smtClean="0">
                        <a:effectLst/>
                      </a:endParaRPr>
                    </a:p>
                    <a:p>
                      <a:pPr marL="0" marR="0" algn="ctr">
                        <a:lnSpc>
                          <a:spcPct val="107000"/>
                        </a:lnSpc>
                        <a:spcBef>
                          <a:spcPts val="0"/>
                        </a:spcBef>
                        <a:spcAft>
                          <a:spcPts val="0"/>
                        </a:spcAft>
                      </a:pPr>
                      <a:r>
                        <a:rPr lang="en-US" sz="1600" dirty="0" smtClean="0">
                          <a:effectLst/>
                        </a:rPr>
                        <a:t>center </a:t>
                      </a:r>
                      <a:r>
                        <a:rPr lang="en-US" sz="1600" dirty="0">
                          <a:effectLst/>
                        </a:rPr>
                        <a:t>(5, 8</a:t>
                      </a:r>
                      <a:r>
                        <a:rPr lang="en-US" sz="1600" dirty="0" smtClean="0">
                          <a:effectLst/>
                        </a:rPr>
                        <a:t>)</a:t>
                      </a:r>
                    </a:p>
                    <a:p>
                      <a:pPr marL="0" marR="0" algn="ctr">
                        <a:lnSpc>
                          <a:spcPct val="107000"/>
                        </a:lnSpc>
                        <a:spcBef>
                          <a:spcPts val="0"/>
                        </a:spcBef>
                        <a:spcAft>
                          <a:spcPts val="0"/>
                        </a:spcAft>
                      </a:pPr>
                      <a:r>
                        <a:rPr lang="en-US" sz="1600" dirty="0" smtClean="0">
                          <a:effectLst/>
                        </a:rPr>
                        <a:t> </a:t>
                      </a:r>
                      <a:r>
                        <a:rPr lang="en-US" sz="1600" dirty="0">
                          <a:effectLst/>
                        </a:rPr>
                        <a:t>of Cluster-02</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Distance from </a:t>
                      </a:r>
                      <a:endParaRPr lang="en-US" sz="1600" dirty="0" smtClean="0">
                        <a:effectLst/>
                      </a:endParaRPr>
                    </a:p>
                    <a:p>
                      <a:pPr marL="0" marR="0" algn="ctr">
                        <a:lnSpc>
                          <a:spcPct val="107000"/>
                        </a:lnSpc>
                        <a:spcBef>
                          <a:spcPts val="0"/>
                        </a:spcBef>
                        <a:spcAft>
                          <a:spcPts val="0"/>
                        </a:spcAft>
                      </a:pPr>
                      <a:r>
                        <a:rPr lang="en-US" sz="1600" dirty="0" smtClean="0">
                          <a:effectLst/>
                        </a:rPr>
                        <a:t>center</a:t>
                      </a:r>
                    </a:p>
                    <a:p>
                      <a:pPr marL="0" marR="0" algn="ctr">
                        <a:lnSpc>
                          <a:spcPct val="107000"/>
                        </a:lnSpc>
                        <a:spcBef>
                          <a:spcPts val="0"/>
                        </a:spcBef>
                        <a:spcAft>
                          <a:spcPts val="0"/>
                        </a:spcAft>
                      </a:pPr>
                      <a:r>
                        <a:rPr lang="en-US" sz="1600" dirty="0" smtClean="0">
                          <a:effectLst/>
                        </a:rPr>
                        <a:t> </a:t>
                      </a:r>
                      <a:r>
                        <a:rPr lang="en-US" sz="1600" dirty="0">
                          <a:effectLst/>
                        </a:rPr>
                        <a:t>(1, 2) of Cluster-03</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Point belongs </a:t>
                      </a:r>
                      <a:endParaRPr lang="en-US" sz="1600" dirty="0" smtClean="0">
                        <a:effectLst/>
                      </a:endParaRPr>
                    </a:p>
                    <a:p>
                      <a:pPr marL="0" marR="0" algn="ctr">
                        <a:lnSpc>
                          <a:spcPct val="107000"/>
                        </a:lnSpc>
                        <a:spcBef>
                          <a:spcPts val="0"/>
                        </a:spcBef>
                        <a:spcAft>
                          <a:spcPts val="0"/>
                        </a:spcAft>
                      </a:pPr>
                      <a:r>
                        <a:rPr lang="en-US" sz="1600" dirty="0" smtClean="0">
                          <a:effectLst/>
                        </a:rPr>
                        <a:t>to </a:t>
                      </a:r>
                      <a:r>
                        <a:rPr lang="en-US" sz="1600" dirty="0">
                          <a:effectLst/>
                        </a:rPr>
                        <a:t>Cluster</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A1(2, 10)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rPr>
                        <a:t>3.605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8.06</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C1</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A2(2, 5)</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4.24</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3.162</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C3</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A3(8, 4)</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8.48</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7.28</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A4(5, 8)</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Vrinda" panose="020B0502040204020203" pitchFamily="34" charset="0"/>
                        </a:rPr>
                        <a:t>3.605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7.21</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A5(7, 5)</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7.07</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3.605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6.708</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A6(6, 4)</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7.21</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4.123</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5.385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A7(1, 2)</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Vrinda" panose="020B0502040204020203" pitchFamily="34" charset="0"/>
                        </a:rPr>
                        <a:t>8.06</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7.21</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a:effectLst/>
                        </a:rPr>
                        <a:t>C3</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600">
                          <a:effectLst/>
                        </a:rPr>
                        <a:t>A8(4, 9)</a:t>
                      </a:r>
                      <a:endParaRPr lang="en-US" sz="160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2.23</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1.414</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7.615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C2</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r>
            </a:tbl>
          </a:graphicData>
        </a:graphic>
      </p:graphicFrame>
      <p:sp>
        <p:nvSpPr>
          <p:cNvPr id="8" name="TextBox 7"/>
          <p:cNvSpPr txBox="1"/>
          <p:nvPr/>
        </p:nvSpPr>
        <p:spPr>
          <a:xfrm>
            <a:off x="6248400" y="1066800"/>
            <a:ext cx="3962400" cy="523220"/>
          </a:xfrm>
          <a:prstGeom prst="rect">
            <a:avLst/>
          </a:prstGeom>
          <a:noFill/>
        </p:spPr>
        <p:txBody>
          <a:bodyPr wrap="square" rtlCol="0">
            <a:spAutoFit/>
          </a:bodyPr>
          <a:lstStyle/>
          <a:p>
            <a:r>
              <a:rPr lang="en-US" sz="2800" b="1" dirty="0" smtClean="0"/>
              <a:t>Using Euclidean distance</a:t>
            </a:r>
            <a:endParaRPr lang="en-US" sz="2800" b="1" dirty="0"/>
          </a:p>
        </p:txBody>
      </p:sp>
    </p:spTree>
    <p:extLst>
      <p:ext uri="{BB962C8B-B14F-4D97-AF65-F5344CB8AC3E}">
        <p14:creationId xmlns:p14="http://schemas.microsoft.com/office/powerpoint/2010/main" val="301604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a:bodyPr>
          <a:lstStyle/>
          <a:p>
            <a:r>
              <a:rPr lang="en-US" b="1" i="1" dirty="0"/>
              <a:t>Cluster-02:</a:t>
            </a:r>
          </a:p>
          <a:p>
            <a:r>
              <a:rPr lang="en-US" dirty="0"/>
              <a:t> </a:t>
            </a:r>
          </a:p>
          <a:p>
            <a:r>
              <a:rPr lang="en-US" dirty="0"/>
              <a:t>Second cluster contains points-</a:t>
            </a:r>
          </a:p>
          <a:p>
            <a:pPr lvl="0"/>
            <a:r>
              <a:rPr lang="en-US" dirty="0"/>
              <a:t>A3(8, 4)</a:t>
            </a:r>
          </a:p>
          <a:p>
            <a:pPr lvl="0"/>
            <a:r>
              <a:rPr lang="en-US" dirty="0"/>
              <a:t>A4(5, 8)</a:t>
            </a:r>
          </a:p>
          <a:p>
            <a:pPr lvl="0"/>
            <a:r>
              <a:rPr lang="en-US" dirty="0"/>
              <a:t>A5(7, 5)</a:t>
            </a:r>
          </a:p>
          <a:p>
            <a:pPr lvl="0"/>
            <a:r>
              <a:rPr lang="en-US" dirty="0"/>
              <a:t>A6(6, 4)</a:t>
            </a:r>
          </a:p>
          <a:p>
            <a:pPr lvl="0"/>
            <a:r>
              <a:rPr lang="en-US" dirty="0"/>
              <a:t>A8(4, 9)</a:t>
            </a:r>
          </a:p>
          <a:p>
            <a:pPr marL="0" indent="0">
              <a:buNone/>
            </a:pPr>
            <a:endParaRPr lang="en-US" dirty="0"/>
          </a:p>
        </p:txBody>
      </p:sp>
    </p:spTree>
    <p:extLst>
      <p:ext uri="{BB962C8B-B14F-4D97-AF65-F5344CB8AC3E}">
        <p14:creationId xmlns:p14="http://schemas.microsoft.com/office/powerpoint/2010/main" val="2586303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fontScale="92500" lnSpcReduction="10000"/>
          </a:bodyPr>
          <a:lstStyle/>
          <a:p>
            <a:r>
              <a:rPr lang="en-US" b="1" i="1" dirty="0" smtClean="0"/>
              <a:t>Cluster-03</a:t>
            </a:r>
            <a:r>
              <a:rPr lang="en-US" b="1" i="1" dirty="0"/>
              <a:t>:</a:t>
            </a:r>
          </a:p>
          <a:p>
            <a:r>
              <a:rPr lang="en-US" dirty="0"/>
              <a:t> </a:t>
            </a:r>
          </a:p>
          <a:p>
            <a:r>
              <a:rPr lang="en-US" dirty="0"/>
              <a:t>Third cluster contains points-</a:t>
            </a:r>
          </a:p>
          <a:p>
            <a:pPr lvl="0"/>
            <a:r>
              <a:rPr lang="en-US" dirty="0"/>
              <a:t>A2(2, 5)</a:t>
            </a:r>
          </a:p>
          <a:p>
            <a:pPr lvl="0"/>
            <a:r>
              <a:rPr lang="en-US" dirty="0"/>
              <a:t>A7(1, 2)</a:t>
            </a:r>
          </a:p>
          <a:p>
            <a:r>
              <a:rPr lang="en-US" dirty="0"/>
              <a:t> </a:t>
            </a:r>
          </a:p>
          <a:p>
            <a:r>
              <a:rPr lang="en-US" dirty="0"/>
              <a:t>Now,</a:t>
            </a:r>
          </a:p>
          <a:p>
            <a:pPr lvl="0"/>
            <a:r>
              <a:rPr lang="en-US" dirty="0"/>
              <a:t>We re-compute the new cluster clusters.</a:t>
            </a:r>
          </a:p>
          <a:p>
            <a:pPr lvl="0"/>
            <a:r>
              <a:rPr lang="en-US" dirty="0"/>
              <a:t>The new cluster center is computed by taking mean of all the points contained in that cluster.</a:t>
            </a:r>
          </a:p>
          <a:p>
            <a:r>
              <a:rPr lang="en-US" dirty="0"/>
              <a:t> </a:t>
            </a:r>
          </a:p>
          <a:p>
            <a:r>
              <a:rPr lang="en-US" b="1" i="1" dirty="0"/>
              <a:t>For Cluster-01:</a:t>
            </a:r>
          </a:p>
          <a:p>
            <a:r>
              <a:rPr lang="en-US" dirty="0"/>
              <a:t> </a:t>
            </a:r>
          </a:p>
          <a:p>
            <a:pPr lvl="0"/>
            <a:r>
              <a:rPr lang="en-US" dirty="0"/>
              <a:t>We have only one point A1(2, 10) in Cluster-01.</a:t>
            </a:r>
          </a:p>
          <a:p>
            <a:pPr lvl="0"/>
            <a:r>
              <a:rPr lang="en-US" dirty="0"/>
              <a:t>So, cluster center remains the same.</a:t>
            </a:r>
          </a:p>
        </p:txBody>
      </p:sp>
    </p:spTree>
    <p:extLst>
      <p:ext uri="{BB962C8B-B14F-4D97-AF65-F5344CB8AC3E}">
        <p14:creationId xmlns:p14="http://schemas.microsoft.com/office/powerpoint/2010/main" val="604756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fontScale="92500" lnSpcReduction="10000"/>
          </a:bodyPr>
          <a:lstStyle/>
          <a:p>
            <a:r>
              <a:rPr lang="en-US" b="1" i="1" dirty="0"/>
              <a:t>For Cluster-02:</a:t>
            </a:r>
          </a:p>
          <a:p>
            <a:r>
              <a:rPr lang="en-US" dirty="0"/>
              <a:t> </a:t>
            </a:r>
          </a:p>
          <a:p>
            <a:r>
              <a:rPr lang="en-US" dirty="0"/>
              <a:t>Center of Cluster-02</a:t>
            </a:r>
          </a:p>
          <a:p>
            <a:r>
              <a:rPr lang="en-US" dirty="0"/>
              <a:t>= ((8 + 5 + 7 + 6 + 4)/5, (4 + 8 + 5 + 4 + 9)/5)</a:t>
            </a:r>
          </a:p>
          <a:p>
            <a:r>
              <a:rPr lang="en-US" dirty="0"/>
              <a:t>= (6, 6)</a:t>
            </a:r>
          </a:p>
          <a:p>
            <a:r>
              <a:rPr lang="en-US" dirty="0"/>
              <a:t> </a:t>
            </a:r>
          </a:p>
          <a:p>
            <a:r>
              <a:rPr lang="en-US" b="1" i="1" dirty="0"/>
              <a:t>For Cluster-03:</a:t>
            </a:r>
          </a:p>
          <a:p>
            <a:r>
              <a:rPr lang="en-US" dirty="0"/>
              <a:t> </a:t>
            </a:r>
          </a:p>
          <a:p>
            <a:r>
              <a:rPr lang="en-US" dirty="0"/>
              <a:t>Center of Cluster-03</a:t>
            </a:r>
          </a:p>
          <a:p>
            <a:r>
              <a:rPr lang="en-US" dirty="0"/>
              <a:t>= ((2 + 1)/2, (5 + 2)/2)</a:t>
            </a:r>
          </a:p>
          <a:p>
            <a:r>
              <a:rPr lang="en-US" dirty="0"/>
              <a:t>= (1.5, 3.5)</a:t>
            </a:r>
          </a:p>
          <a:p>
            <a:r>
              <a:rPr lang="en-US" dirty="0"/>
              <a:t> </a:t>
            </a:r>
          </a:p>
          <a:p>
            <a:r>
              <a:rPr lang="en-US" dirty="0"/>
              <a:t>This is completion of Iteration-01</a:t>
            </a:r>
            <a:r>
              <a:rPr lang="en-US" dirty="0" smtClean="0"/>
              <a:t>.</a:t>
            </a:r>
            <a:endParaRPr lang="en-US" dirty="0"/>
          </a:p>
        </p:txBody>
      </p:sp>
    </p:spTree>
    <p:extLst>
      <p:ext uri="{BB962C8B-B14F-4D97-AF65-F5344CB8AC3E}">
        <p14:creationId xmlns:p14="http://schemas.microsoft.com/office/powerpoint/2010/main" val="26527042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fontScale="92500" lnSpcReduction="10000"/>
          </a:bodyPr>
          <a:lstStyle/>
          <a:p>
            <a:r>
              <a:rPr lang="en-US" dirty="0"/>
              <a:t>Iteration-02:</a:t>
            </a:r>
            <a:endParaRPr lang="en-US" b="1" dirty="0"/>
          </a:p>
          <a:p>
            <a:r>
              <a:rPr lang="en-US" dirty="0"/>
              <a:t> </a:t>
            </a:r>
          </a:p>
          <a:p>
            <a:pPr lvl="0"/>
            <a:r>
              <a:rPr lang="en-US" dirty="0"/>
              <a:t>We calculate the distance of each point from each of the center of the three clusters.</a:t>
            </a:r>
          </a:p>
          <a:p>
            <a:pPr lvl="0"/>
            <a:r>
              <a:rPr lang="en-US" dirty="0"/>
              <a:t>The distance is calculated by using the given distance function.</a:t>
            </a:r>
          </a:p>
          <a:p>
            <a:r>
              <a:rPr lang="en-US" dirty="0"/>
              <a:t> </a:t>
            </a:r>
          </a:p>
          <a:p>
            <a:r>
              <a:rPr lang="en-US" dirty="0"/>
              <a:t>The following illustration shows the calculation of distance between point A1(2, 10) and each of the center of the three clusters-</a:t>
            </a:r>
          </a:p>
          <a:p>
            <a:r>
              <a:rPr lang="en-US" dirty="0"/>
              <a:t> </a:t>
            </a:r>
          </a:p>
          <a:p>
            <a:r>
              <a:rPr lang="en-US" dirty="0"/>
              <a:t>Calculating Distance Between A1(2, 10) and C1(2, 10)-</a:t>
            </a:r>
            <a:endParaRPr lang="en-US" b="1" dirty="0"/>
          </a:p>
          <a:p>
            <a:r>
              <a:rPr lang="en-US" dirty="0"/>
              <a:t> </a:t>
            </a:r>
          </a:p>
          <a:p>
            <a:r>
              <a:rPr lang="en-US" dirty="0"/>
              <a:t>Ρ(A1, C1)</a:t>
            </a:r>
          </a:p>
          <a:p>
            <a:r>
              <a:rPr lang="en-US" dirty="0"/>
              <a:t>= |x2 – x1| + |y2 – y1|</a:t>
            </a:r>
          </a:p>
          <a:p>
            <a:r>
              <a:rPr lang="en-US" dirty="0"/>
              <a:t>= |2 – 2| + |10 – 10|</a:t>
            </a:r>
          </a:p>
          <a:p>
            <a:r>
              <a:rPr lang="en-US" dirty="0"/>
              <a:t>= 0</a:t>
            </a:r>
          </a:p>
          <a:p>
            <a:endParaRPr lang="en-US" dirty="0"/>
          </a:p>
        </p:txBody>
      </p:sp>
    </p:spTree>
    <p:extLst>
      <p:ext uri="{BB962C8B-B14F-4D97-AF65-F5344CB8AC3E}">
        <p14:creationId xmlns:p14="http://schemas.microsoft.com/office/powerpoint/2010/main" val="3977431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143000"/>
          </a:xfrm>
        </p:spPr>
        <p:txBody>
          <a:bodyPr/>
          <a:lstStyle/>
          <a:p>
            <a:pPr algn="just"/>
            <a:r>
              <a:rPr lang="en-US" b="1" dirty="0"/>
              <a:t>Clustering Algorithms</a:t>
            </a:r>
          </a:p>
        </p:txBody>
      </p:sp>
      <p:sp>
        <p:nvSpPr>
          <p:cNvPr id="3" name="Content Placeholder 2"/>
          <p:cNvSpPr>
            <a:spLocks noGrp="1"/>
          </p:cNvSpPr>
          <p:nvPr>
            <p:ph idx="1"/>
          </p:nvPr>
        </p:nvSpPr>
        <p:spPr>
          <a:xfrm>
            <a:off x="0" y="1295400"/>
            <a:ext cx="7924800" cy="5486400"/>
          </a:xfrm>
        </p:spPr>
        <p:txBody>
          <a:bodyPr>
            <a:normAutofit fontScale="92500" lnSpcReduction="20000"/>
          </a:bodyPr>
          <a:lstStyle/>
          <a:p>
            <a:pPr marL="57150" indent="0">
              <a:buNone/>
            </a:pPr>
            <a:r>
              <a:rPr lang="en-US" b="1" dirty="0" smtClean="0"/>
              <a:t>K-Means Clustering</a:t>
            </a:r>
            <a:r>
              <a:rPr lang="en-US" b="1" dirty="0"/>
              <a:t> </a:t>
            </a:r>
            <a:endParaRPr lang="en-US" b="1" dirty="0" smtClean="0"/>
          </a:p>
          <a:p>
            <a:r>
              <a:rPr lang="en-US" dirty="0"/>
              <a:t>In K-means clustering, data is grouped in terms of characteristics and similarities. It partitions the data set such that-</a:t>
            </a:r>
          </a:p>
          <a:p>
            <a:pPr lvl="1"/>
            <a:r>
              <a:rPr lang="en-US" dirty="0"/>
              <a:t>Each data point belongs to a cluster with the nearest mean.</a:t>
            </a:r>
          </a:p>
          <a:p>
            <a:pPr lvl="1"/>
            <a:r>
              <a:rPr lang="en-US" dirty="0"/>
              <a:t>Data points belonging to one cluster have high degree of similarity.</a:t>
            </a:r>
          </a:p>
          <a:p>
            <a:pPr lvl="1"/>
            <a:r>
              <a:rPr lang="en-US" dirty="0"/>
              <a:t>Data points belonging to different clusters have high degree of dissimilarity.</a:t>
            </a:r>
          </a:p>
          <a:p>
            <a:pPr lvl="2"/>
            <a:r>
              <a:rPr lang="en-US" dirty="0" smtClean="0"/>
              <a:t>K </a:t>
            </a:r>
            <a:r>
              <a:rPr lang="en-US" dirty="0"/>
              <a:t>is a letter that represents the number of clusters. For example, if </a:t>
            </a:r>
            <a:r>
              <a:rPr lang="en-US" dirty="0" smtClean="0"/>
              <a:t>K=3, </a:t>
            </a:r>
            <a:r>
              <a:rPr lang="en-US" dirty="0"/>
              <a:t>then the number of desired clusters is </a:t>
            </a:r>
            <a:r>
              <a:rPr lang="en-US" dirty="0" smtClean="0"/>
              <a:t>3. </a:t>
            </a:r>
            <a:r>
              <a:rPr lang="en-US" dirty="0"/>
              <a:t>If K=10, then the number of desired clusters is 10.</a:t>
            </a:r>
            <a:endParaRPr lang="en-US" b="1" dirty="0"/>
          </a:p>
          <a:p>
            <a:pPr lvl="2"/>
            <a:r>
              <a:rPr lang="en-US" dirty="0" smtClean="0"/>
              <a:t>It </a:t>
            </a:r>
            <a:r>
              <a:rPr lang="en-US" dirty="0"/>
              <a:t>puts the data points into the predefined number of </a:t>
            </a:r>
            <a:r>
              <a:rPr lang="en-US" dirty="0" smtClean="0"/>
              <a:t>clusters</a:t>
            </a:r>
            <a:r>
              <a:rPr lang="en-US" dirty="0"/>
              <a:t> </a:t>
            </a:r>
            <a:r>
              <a:rPr lang="en-US" i="1" dirty="0"/>
              <a:t>K</a:t>
            </a:r>
            <a:r>
              <a:rPr lang="en-US" dirty="0"/>
              <a:t>. </a:t>
            </a:r>
            <a:endParaRPr lang="en-US" dirty="0" smtClean="0"/>
          </a:p>
          <a:p>
            <a:pPr lvl="2"/>
            <a:r>
              <a:rPr lang="en-US" dirty="0" smtClean="0"/>
              <a:t>Each </a:t>
            </a:r>
            <a:r>
              <a:rPr lang="en-US" dirty="0"/>
              <a:t>data item then gets assigned to the nearest cluster center, called </a:t>
            </a:r>
            <a:r>
              <a:rPr lang="en-US" i="1" dirty="0"/>
              <a:t>centroids </a:t>
            </a:r>
            <a:r>
              <a:rPr lang="en-US" dirty="0"/>
              <a:t>(black dots in the picture). The latter act as data accumulation areas</a:t>
            </a:r>
            <a:r>
              <a:rPr lang="en-US" dirty="0" smtClean="0"/>
              <a:t>.</a:t>
            </a:r>
          </a:p>
          <a:p>
            <a:pPr lvl="2"/>
            <a:r>
              <a:rPr lang="en-US" dirty="0"/>
              <a:t>The procedure of clustering may be repeated several times until the clusters are well-defined</a:t>
            </a:r>
            <a:r>
              <a:rPr lang="en-US" dirty="0" smtClean="0"/>
              <a:t>.</a:t>
            </a:r>
          </a:p>
          <a:p>
            <a:pPr lvl="2"/>
            <a:r>
              <a:rPr lang="en-US" dirty="0"/>
              <a:t>To calculate the similarity, we can use the Euclidean distance,</a:t>
            </a:r>
            <a:br>
              <a:rPr lang="en-US" dirty="0"/>
            </a:br>
            <a:r>
              <a:rPr lang="en-US" dirty="0"/>
              <a:t>Manhattan distance, Hamming distance, Cosine distance as measurement.</a:t>
            </a:r>
          </a:p>
          <a:p>
            <a:pPr lvl="2"/>
            <a:endParaRPr lang="en-US" dirty="0"/>
          </a:p>
          <a:p>
            <a:endParaRPr lang="en-US" dirty="0"/>
          </a:p>
        </p:txBody>
      </p:sp>
      <p:pic>
        <p:nvPicPr>
          <p:cNvPr id="4" name="Picture 3"/>
          <p:cNvPicPr>
            <a:picLocks noChangeAspect="1"/>
          </p:cNvPicPr>
          <p:nvPr/>
        </p:nvPicPr>
        <p:blipFill>
          <a:blip r:embed="rId3"/>
          <a:stretch>
            <a:fillRect/>
          </a:stretch>
        </p:blipFill>
        <p:spPr>
          <a:xfrm>
            <a:off x="7924800" y="2286000"/>
            <a:ext cx="4191000" cy="2928420"/>
          </a:xfrm>
          <a:prstGeom prst="rect">
            <a:avLst/>
          </a:prstGeom>
        </p:spPr>
      </p:pic>
    </p:spTree>
    <p:extLst>
      <p:ext uri="{BB962C8B-B14F-4D97-AF65-F5344CB8AC3E}">
        <p14:creationId xmlns:p14="http://schemas.microsoft.com/office/powerpoint/2010/main" val="8696572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a:bodyPr>
          <a:lstStyle/>
          <a:p>
            <a:r>
              <a:rPr lang="en-US" dirty="0" smtClean="0"/>
              <a:t>Calculating </a:t>
            </a:r>
            <a:r>
              <a:rPr lang="en-US" dirty="0"/>
              <a:t>Distance Between A1(2, 10) and C2(6, 6)-</a:t>
            </a:r>
            <a:endParaRPr lang="en-US" b="1" dirty="0"/>
          </a:p>
          <a:p>
            <a:r>
              <a:rPr lang="en-US" dirty="0"/>
              <a:t> </a:t>
            </a:r>
          </a:p>
          <a:p>
            <a:r>
              <a:rPr lang="en-US" dirty="0"/>
              <a:t>Ρ(A1, C2)</a:t>
            </a:r>
          </a:p>
          <a:p>
            <a:r>
              <a:rPr lang="en-US" dirty="0"/>
              <a:t>= |x2 – x1| + |y2 – y1|</a:t>
            </a:r>
          </a:p>
          <a:p>
            <a:r>
              <a:rPr lang="en-US" dirty="0"/>
              <a:t>= |6 – 2| + |6 – 10|</a:t>
            </a:r>
          </a:p>
          <a:p>
            <a:r>
              <a:rPr lang="en-US" dirty="0"/>
              <a:t>= 4 + 4</a:t>
            </a:r>
          </a:p>
          <a:p>
            <a:r>
              <a:rPr lang="en-US" dirty="0"/>
              <a:t>= </a:t>
            </a:r>
            <a:r>
              <a:rPr lang="en-US" dirty="0" smtClean="0"/>
              <a:t>8</a:t>
            </a:r>
            <a:r>
              <a:rPr lang="en-US" dirty="0"/>
              <a:t> </a:t>
            </a:r>
          </a:p>
        </p:txBody>
      </p:sp>
    </p:spTree>
    <p:extLst>
      <p:ext uri="{BB962C8B-B14F-4D97-AF65-F5344CB8AC3E}">
        <p14:creationId xmlns:p14="http://schemas.microsoft.com/office/powerpoint/2010/main" val="2329815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fontScale="92500" lnSpcReduction="20000"/>
          </a:bodyPr>
          <a:lstStyle/>
          <a:p>
            <a:r>
              <a:rPr lang="en-US" dirty="0"/>
              <a:t>Calculating Distance Between A1(2, 10) and C3(1.5, 3.5)-</a:t>
            </a:r>
            <a:endParaRPr lang="en-US" b="1" dirty="0"/>
          </a:p>
          <a:p>
            <a:r>
              <a:rPr lang="en-US" dirty="0"/>
              <a:t> </a:t>
            </a:r>
          </a:p>
          <a:p>
            <a:r>
              <a:rPr lang="en-US" dirty="0"/>
              <a:t>Ρ(A1, C3)</a:t>
            </a:r>
          </a:p>
          <a:p>
            <a:r>
              <a:rPr lang="en-US" dirty="0"/>
              <a:t>= |x2 – x1| + |y2 – y1|</a:t>
            </a:r>
          </a:p>
          <a:p>
            <a:r>
              <a:rPr lang="en-US" dirty="0"/>
              <a:t>= |1.5 – 2| + |3.5 – 10|</a:t>
            </a:r>
          </a:p>
          <a:p>
            <a:r>
              <a:rPr lang="en-US" dirty="0"/>
              <a:t>= 0.5 + 6.5</a:t>
            </a:r>
          </a:p>
          <a:p>
            <a:r>
              <a:rPr lang="en-US" dirty="0"/>
              <a:t>= 7</a:t>
            </a:r>
          </a:p>
          <a:p>
            <a:r>
              <a:rPr lang="en-US" dirty="0"/>
              <a:t> </a:t>
            </a:r>
          </a:p>
          <a:p>
            <a:r>
              <a:rPr lang="en-US" dirty="0"/>
              <a:t>In the similar manner, we calculate the distance of other points from each of the center of the three clusters.</a:t>
            </a:r>
          </a:p>
          <a:p>
            <a:r>
              <a:rPr lang="en-US" dirty="0"/>
              <a:t> </a:t>
            </a:r>
          </a:p>
          <a:p>
            <a:r>
              <a:rPr lang="en-US" dirty="0"/>
              <a:t>Next,</a:t>
            </a:r>
          </a:p>
          <a:p>
            <a:pPr lvl="0"/>
            <a:r>
              <a:rPr lang="en-US" dirty="0"/>
              <a:t>We draw a table showing all the results.</a:t>
            </a:r>
          </a:p>
          <a:p>
            <a:pPr lvl="0"/>
            <a:r>
              <a:rPr lang="en-US" dirty="0"/>
              <a:t>Using the table, we decide which point belongs to which cluster.</a:t>
            </a:r>
          </a:p>
          <a:p>
            <a:pPr lvl="0"/>
            <a:r>
              <a:rPr lang="en-US" dirty="0"/>
              <a:t>The given point belongs to that cluster whose center is nearest to it.</a:t>
            </a:r>
          </a:p>
        </p:txBody>
      </p:sp>
    </p:spTree>
    <p:extLst>
      <p:ext uri="{BB962C8B-B14F-4D97-AF65-F5344CB8AC3E}">
        <p14:creationId xmlns:p14="http://schemas.microsoft.com/office/powerpoint/2010/main" val="31226405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graphicFrame>
        <p:nvGraphicFramePr>
          <p:cNvPr id="4" name="Content Placeholder 3"/>
          <p:cNvGraphicFramePr>
            <a:graphicFrameLocks noGrp="1"/>
          </p:cNvGraphicFramePr>
          <p:nvPr>
            <p:ph idx="1"/>
            <p:extLst/>
          </p:nvPr>
        </p:nvGraphicFramePr>
        <p:xfrm>
          <a:off x="4419600" y="2057400"/>
          <a:ext cx="6370320" cy="4224528"/>
        </p:xfrm>
        <a:graphic>
          <a:graphicData uri="http://schemas.openxmlformats.org/drawingml/2006/table">
            <a:tbl>
              <a:tblPr firstRow="1" firstCol="1" bandRow="1">
                <a:tableStyleId>{5C22544A-7EE6-4342-B048-85BDC9FD1C3A}</a:tableStyleId>
              </a:tblPr>
              <a:tblGrid>
                <a:gridCol w="1123950"/>
                <a:gridCol w="1257935"/>
                <a:gridCol w="1324610"/>
                <a:gridCol w="1431290"/>
                <a:gridCol w="1232535"/>
              </a:tblGrid>
              <a:tr h="608330">
                <a:tc>
                  <a:txBody>
                    <a:bodyPr/>
                    <a:lstStyle/>
                    <a:p>
                      <a:pPr marL="0" marR="0" algn="ctr">
                        <a:lnSpc>
                          <a:spcPct val="90000"/>
                        </a:lnSpc>
                        <a:spcBef>
                          <a:spcPts val="0"/>
                        </a:spcBef>
                        <a:spcAft>
                          <a:spcPts val="0"/>
                        </a:spcAft>
                      </a:pPr>
                      <a:r>
                        <a:rPr lang="en-US" sz="1600" dirty="0">
                          <a:effectLst/>
                          <a:latin typeface="Gill Sans MT" panose="020B0502020104020203" pitchFamily="34" charset="0"/>
                        </a:rPr>
                        <a:t>Given Points</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Distance from center (2, 10) of Cluster-01</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Distance from center (6, 6) of Cluster-02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Distance from center (1.5, 3.5) of Cluster-03</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Point belongs to Cluster</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A1(2, 10)</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0</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8</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7</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C1</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A2(2, 5)</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5</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5</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C3</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A3(8, 4)</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12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4</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7</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A4(5, 8)</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5</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3</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8</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A5(7, 5)</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10</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7</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A6(6, 4)</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10</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5</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A7(1, 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9</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9</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a:effectLst/>
                          <a:latin typeface="Gill Sans MT" panose="020B0502020104020203" pitchFamily="34" charset="0"/>
                        </a:rPr>
                        <a:t>C3</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dirty="0">
                          <a:effectLst/>
                          <a:latin typeface="Gill Sans MT" panose="020B0502020104020203" pitchFamily="34" charset="0"/>
                        </a:rPr>
                        <a:t>A8(4, 9)</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3</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5</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8</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a:effectLst/>
                          <a:latin typeface="Gill Sans MT" panose="020B0502020104020203" pitchFamily="34" charset="0"/>
                        </a:rPr>
                        <a:t>C1</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bl>
          </a:graphicData>
        </a:graphic>
      </p:graphicFrame>
      <p:sp>
        <p:nvSpPr>
          <p:cNvPr id="5" name="Content Placeholder 2"/>
          <p:cNvSpPr txBox="1">
            <a:spLocks/>
          </p:cNvSpPr>
          <p:nvPr/>
        </p:nvSpPr>
        <p:spPr>
          <a:xfrm>
            <a:off x="609600" y="1600201"/>
            <a:ext cx="10972800" cy="452596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From here, New clusters are-</a:t>
            </a:r>
          </a:p>
          <a:p>
            <a:r>
              <a:rPr lang="en-US" dirty="0" smtClean="0"/>
              <a:t> </a:t>
            </a:r>
          </a:p>
          <a:p>
            <a:r>
              <a:rPr lang="en-US" b="1" i="1" dirty="0" smtClean="0"/>
              <a:t>Cluster-01:</a:t>
            </a:r>
          </a:p>
          <a:p>
            <a:r>
              <a:rPr lang="en-US" dirty="0" smtClean="0"/>
              <a:t> First cluster contains points-</a:t>
            </a:r>
          </a:p>
          <a:p>
            <a:r>
              <a:rPr lang="en-US" dirty="0" smtClean="0"/>
              <a:t>A1(2, 10)</a:t>
            </a:r>
          </a:p>
          <a:p>
            <a:r>
              <a:rPr lang="en-US" dirty="0" smtClean="0"/>
              <a:t>A8(4, 9)</a:t>
            </a:r>
          </a:p>
          <a:p>
            <a:r>
              <a:rPr lang="en-US" dirty="0" smtClean="0"/>
              <a:t> </a:t>
            </a:r>
          </a:p>
          <a:p>
            <a:r>
              <a:rPr lang="en-US" b="1" i="1" dirty="0" smtClean="0"/>
              <a:t>Cluster-02:</a:t>
            </a:r>
          </a:p>
          <a:p>
            <a:r>
              <a:rPr lang="en-US" dirty="0" smtClean="0"/>
              <a:t> Second cluster contains points-</a:t>
            </a:r>
          </a:p>
          <a:p>
            <a:r>
              <a:rPr lang="en-US" dirty="0" smtClean="0"/>
              <a:t>A3(8, 4)</a:t>
            </a:r>
          </a:p>
          <a:p>
            <a:r>
              <a:rPr lang="en-US" dirty="0" smtClean="0"/>
              <a:t>A4(5, 8)</a:t>
            </a:r>
          </a:p>
          <a:p>
            <a:r>
              <a:rPr lang="en-US" dirty="0" smtClean="0"/>
              <a:t>A5(7, 5)</a:t>
            </a:r>
          </a:p>
          <a:p>
            <a:r>
              <a:rPr lang="en-US" dirty="0" smtClean="0"/>
              <a:t>A6(6, 4)</a:t>
            </a:r>
          </a:p>
        </p:txBody>
      </p:sp>
    </p:spTree>
    <p:extLst>
      <p:ext uri="{BB962C8B-B14F-4D97-AF65-F5344CB8AC3E}">
        <p14:creationId xmlns:p14="http://schemas.microsoft.com/office/powerpoint/2010/main" val="3028812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1625647"/>
              </p:ext>
            </p:extLst>
          </p:nvPr>
        </p:nvGraphicFramePr>
        <p:xfrm>
          <a:off x="4419600" y="2057400"/>
          <a:ext cx="6370320" cy="4556256"/>
        </p:xfrm>
        <a:graphic>
          <a:graphicData uri="http://schemas.openxmlformats.org/drawingml/2006/table">
            <a:tbl>
              <a:tblPr firstRow="1" firstCol="1" bandRow="1">
                <a:tableStyleId>{5C22544A-7EE6-4342-B048-85BDC9FD1C3A}</a:tableStyleId>
              </a:tblPr>
              <a:tblGrid>
                <a:gridCol w="1123950"/>
                <a:gridCol w="1257935"/>
                <a:gridCol w="1324610"/>
                <a:gridCol w="1431290"/>
                <a:gridCol w="1232535"/>
              </a:tblGrid>
              <a:tr h="608330">
                <a:tc>
                  <a:txBody>
                    <a:bodyPr/>
                    <a:lstStyle/>
                    <a:p>
                      <a:pPr marL="0" marR="0" algn="ctr">
                        <a:lnSpc>
                          <a:spcPct val="90000"/>
                        </a:lnSpc>
                        <a:spcBef>
                          <a:spcPts val="0"/>
                        </a:spcBef>
                        <a:spcAft>
                          <a:spcPts val="0"/>
                        </a:spcAft>
                      </a:pPr>
                      <a:r>
                        <a:rPr lang="en-US" sz="1600" dirty="0">
                          <a:effectLst/>
                          <a:latin typeface="Gill Sans MT" panose="020B0502020104020203" pitchFamily="34" charset="0"/>
                        </a:rPr>
                        <a:t>Given Points</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Distance from center (2, 10) of Cluster-01</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Distance from center (6, 6) of Cluster-02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Distance from center (1.5, 3.5) of Cluster-03</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Point belongs to Cluster</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A1(2, 10)</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5.65</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6.519</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C1</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A2(2, 5)</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4.123</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1.581</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C3</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A3(8, 4)</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8.48</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2.828</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6.519</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A4(5, 8)</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Vrinda" panose="020B0502040204020203" pitchFamily="34" charset="0"/>
                        </a:rPr>
                        <a:t>3.605</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2.236</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5.7</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A5(7, 5)</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7.07</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1.414</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5.7</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A6(6, 4)</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7.21</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2</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4.527</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a:effectLst/>
                          <a:latin typeface="Gill Sans MT" panose="020B0502020104020203" pitchFamily="34" charset="0"/>
                        </a:rPr>
                        <a:t>C2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a:effectLst/>
                          <a:latin typeface="Gill Sans MT" panose="020B0502020104020203" pitchFamily="34" charset="0"/>
                        </a:rPr>
                        <a:t>A7(1, 2)</a:t>
                      </a:r>
                      <a:endParaRPr lang="en-US" sz="160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Vrinda" panose="020B0502040204020203" pitchFamily="34" charset="0"/>
                        </a:rPr>
                        <a:t>8.06</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6.403</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1.581</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a:effectLst/>
                          <a:latin typeface="Gill Sans MT" panose="020B0502020104020203" pitchFamily="34" charset="0"/>
                        </a:rPr>
                        <a:t>C3</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r h="0">
                <a:tc>
                  <a:txBody>
                    <a:bodyPr/>
                    <a:lstStyle/>
                    <a:p>
                      <a:pPr marL="0" marR="0" algn="ctr">
                        <a:lnSpc>
                          <a:spcPct val="90000"/>
                        </a:lnSpc>
                        <a:spcBef>
                          <a:spcPts val="0"/>
                        </a:spcBef>
                        <a:spcAft>
                          <a:spcPts val="0"/>
                        </a:spcAft>
                      </a:pPr>
                      <a:r>
                        <a:rPr lang="en-US" sz="1600" dirty="0">
                          <a:effectLst/>
                          <a:latin typeface="Gill Sans MT" panose="020B0502020104020203" pitchFamily="34" charset="0"/>
                        </a:rPr>
                        <a:t>A8(4, 9)</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600" dirty="0" smtClean="0">
                          <a:effectLst/>
                          <a:latin typeface="+mn-lt"/>
                          <a:ea typeface="+mn-ea"/>
                          <a:cs typeface="+mn-cs"/>
                        </a:rPr>
                        <a:t>2.23</a:t>
                      </a:r>
                      <a:endParaRPr lang="en-US" sz="1600" dirty="0">
                        <a:effectLst/>
                        <a:latin typeface="Calibri" panose="020F0502020204030204"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Calibri" panose="020F0502020204030204" pitchFamily="34" charset="0"/>
                          <a:cs typeface="Vrinda" panose="020B0502040204020203" pitchFamily="34" charset="0"/>
                        </a:rPr>
                        <a:t>3.605</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smtClean="0">
                          <a:effectLst/>
                          <a:latin typeface="Gill Sans MT" panose="020B0502020104020203" pitchFamily="34" charset="0"/>
                          <a:ea typeface="+mn-ea"/>
                          <a:cs typeface="+mn-cs"/>
                        </a:rPr>
                        <a:t>6.041</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c>
                  <a:txBody>
                    <a:bodyPr/>
                    <a:lstStyle/>
                    <a:p>
                      <a:pPr marL="0" marR="0" algn="ctr">
                        <a:lnSpc>
                          <a:spcPct val="90000"/>
                        </a:lnSpc>
                        <a:spcBef>
                          <a:spcPts val="0"/>
                        </a:spcBef>
                        <a:spcAft>
                          <a:spcPts val="0"/>
                        </a:spcAft>
                      </a:pPr>
                      <a:r>
                        <a:rPr lang="en-US" sz="1600" dirty="0">
                          <a:effectLst/>
                          <a:latin typeface="Gill Sans MT" panose="020B0502020104020203" pitchFamily="34" charset="0"/>
                        </a:rPr>
                        <a:t>C1</a:t>
                      </a:r>
                      <a:endParaRPr lang="en-US" sz="1600" dirty="0">
                        <a:effectLst/>
                        <a:latin typeface="Gill Sans MT" panose="020B0502020104020203" pitchFamily="34" charset="0"/>
                        <a:ea typeface="Calibri" panose="020F0502020204030204" pitchFamily="34" charset="0"/>
                        <a:cs typeface="Vrinda" panose="020B0502040204020203" pitchFamily="34" charset="0"/>
                      </a:endParaRPr>
                    </a:p>
                  </a:txBody>
                  <a:tcPr marL="95250" marR="95250" marT="76200" marB="76200" anchor="ctr"/>
                </a:tc>
              </a:tr>
            </a:tbl>
          </a:graphicData>
        </a:graphic>
      </p:graphicFrame>
      <p:sp>
        <p:nvSpPr>
          <p:cNvPr id="5" name="Content Placeholder 2"/>
          <p:cNvSpPr txBox="1">
            <a:spLocks/>
          </p:cNvSpPr>
          <p:nvPr/>
        </p:nvSpPr>
        <p:spPr>
          <a:xfrm>
            <a:off x="609600" y="1600201"/>
            <a:ext cx="10972800" cy="452596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From here, New clusters are-</a:t>
            </a:r>
          </a:p>
          <a:p>
            <a:r>
              <a:rPr lang="en-US" dirty="0" smtClean="0"/>
              <a:t> </a:t>
            </a:r>
          </a:p>
          <a:p>
            <a:r>
              <a:rPr lang="en-US" b="1" i="1" dirty="0" smtClean="0"/>
              <a:t>Cluster-01:</a:t>
            </a:r>
          </a:p>
          <a:p>
            <a:r>
              <a:rPr lang="en-US" dirty="0" smtClean="0"/>
              <a:t> First cluster contains points-</a:t>
            </a:r>
          </a:p>
          <a:p>
            <a:r>
              <a:rPr lang="en-US" dirty="0" smtClean="0"/>
              <a:t>A1(2, 10)</a:t>
            </a:r>
          </a:p>
          <a:p>
            <a:r>
              <a:rPr lang="en-US" dirty="0" smtClean="0"/>
              <a:t>A8(4, 9)</a:t>
            </a:r>
          </a:p>
          <a:p>
            <a:r>
              <a:rPr lang="en-US" dirty="0" smtClean="0"/>
              <a:t> </a:t>
            </a:r>
          </a:p>
          <a:p>
            <a:r>
              <a:rPr lang="en-US" b="1" i="1" dirty="0" smtClean="0"/>
              <a:t>Cluster-02:</a:t>
            </a:r>
          </a:p>
          <a:p>
            <a:r>
              <a:rPr lang="en-US" dirty="0" smtClean="0"/>
              <a:t> Second cluster contains points-</a:t>
            </a:r>
          </a:p>
          <a:p>
            <a:r>
              <a:rPr lang="en-US" dirty="0" smtClean="0"/>
              <a:t>A3(8, 4)</a:t>
            </a:r>
          </a:p>
          <a:p>
            <a:r>
              <a:rPr lang="en-US" dirty="0" smtClean="0"/>
              <a:t>A4(5, 8)</a:t>
            </a:r>
          </a:p>
          <a:p>
            <a:r>
              <a:rPr lang="en-US" dirty="0" smtClean="0"/>
              <a:t>A5(7, 5)</a:t>
            </a:r>
          </a:p>
          <a:p>
            <a:r>
              <a:rPr lang="en-US" dirty="0" smtClean="0"/>
              <a:t>A6(6, 4)</a:t>
            </a:r>
          </a:p>
        </p:txBody>
      </p:sp>
      <p:sp>
        <p:nvSpPr>
          <p:cNvPr id="3" name="TextBox 2"/>
          <p:cNvSpPr txBox="1"/>
          <p:nvPr/>
        </p:nvSpPr>
        <p:spPr>
          <a:xfrm>
            <a:off x="5715000" y="1524000"/>
            <a:ext cx="3962400" cy="523220"/>
          </a:xfrm>
          <a:prstGeom prst="rect">
            <a:avLst/>
          </a:prstGeom>
          <a:noFill/>
        </p:spPr>
        <p:txBody>
          <a:bodyPr wrap="square" rtlCol="0">
            <a:spAutoFit/>
          </a:bodyPr>
          <a:lstStyle/>
          <a:p>
            <a:r>
              <a:rPr lang="en-US" sz="2800" b="1" dirty="0" smtClean="0"/>
              <a:t>Using Euclidean distance</a:t>
            </a:r>
            <a:endParaRPr lang="en-US" sz="2800" b="1" dirty="0"/>
          </a:p>
        </p:txBody>
      </p:sp>
    </p:spTree>
    <p:extLst>
      <p:ext uri="{BB962C8B-B14F-4D97-AF65-F5344CB8AC3E}">
        <p14:creationId xmlns:p14="http://schemas.microsoft.com/office/powerpoint/2010/main" val="8308204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5" name="Content Placeholder 2"/>
          <p:cNvSpPr txBox="1">
            <a:spLocks/>
          </p:cNvSpPr>
          <p:nvPr/>
        </p:nvSpPr>
        <p:spPr>
          <a:xfrm>
            <a:off x="609600" y="1600201"/>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ü"/>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i="1" dirty="0" smtClean="0"/>
              <a:t>Cluster-03:</a:t>
            </a:r>
          </a:p>
          <a:p>
            <a:r>
              <a:rPr lang="en-US" dirty="0" smtClean="0"/>
              <a:t> Third cluster contains points-</a:t>
            </a:r>
          </a:p>
          <a:p>
            <a:r>
              <a:rPr lang="en-US" dirty="0" smtClean="0"/>
              <a:t>A2(2, 5)</a:t>
            </a:r>
          </a:p>
          <a:p>
            <a:r>
              <a:rPr lang="en-US" dirty="0" smtClean="0"/>
              <a:t>A7(1, 2)</a:t>
            </a:r>
          </a:p>
          <a:p>
            <a:r>
              <a:rPr lang="en-US" dirty="0" smtClean="0"/>
              <a:t> </a:t>
            </a:r>
          </a:p>
          <a:p>
            <a:r>
              <a:rPr lang="en-US" dirty="0" smtClean="0"/>
              <a:t>Now,</a:t>
            </a:r>
          </a:p>
          <a:p>
            <a:r>
              <a:rPr lang="en-US" dirty="0" smtClean="0"/>
              <a:t>We re-compute the new cluster clusters.</a:t>
            </a:r>
          </a:p>
          <a:p>
            <a:r>
              <a:rPr lang="en-US" dirty="0" smtClean="0"/>
              <a:t>The new cluster center is computed by taking mean of all the points contained in that cluster.</a:t>
            </a:r>
            <a:endParaRPr lang="en-US" dirty="0"/>
          </a:p>
        </p:txBody>
      </p:sp>
    </p:spTree>
    <p:extLst>
      <p:ext uri="{BB962C8B-B14F-4D97-AF65-F5344CB8AC3E}">
        <p14:creationId xmlns:p14="http://schemas.microsoft.com/office/powerpoint/2010/main" val="24902698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a:bodyPr>
          <a:lstStyle/>
          <a:p>
            <a:r>
              <a:rPr lang="en-US" b="1" i="1" dirty="0"/>
              <a:t>For Cluster-01:</a:t>
            </a:r>
          </a:p>
          <a:p>
            <a:r>
              <a:rPr lang="en-US" dirty="0"/>
              <a:t> </a:t>
            </a:r>
          </a:p>
          <a:p>
            <a:r>
              <a:rPr lang="en-US" dirty="0"/>
              <a:t>Center of Cluster-01</a:t>
            </a:r>
          </a:p>
          <a:p>
            <a:r>
              <a:rPr lang="en-US" dirty="0"/>
              <a:t>= ((2 + 4)/2, (10 + 9)/2)</a:t>
            </a:r>
          </a:p>
          <a:p>
            <a:r>
              <a:rPr lang="en-US" dirty="0"/>
              <a:t>= (3, 9.5)</a:t>
            </a:r>
          </a:p>
          <a:p>
            <a:r>
              <a:rPr lang="en-US" dirty="0"/>
              <a:t> </a:t>
            </a:r>
          </a:p>
          <a:p>
            <a:r>
              <a:rPr lang="en-US" b="1" i="1" dirty="0"/>
              <a:t>For Cluster-02:</a:t>
            </a:r>
          </a:p>
          <a:p>
            <a:r>
              <a:rPr lang="en-US" dirty="0"/>
              <a:t> </a:t>
            </a:r>
          </a:p>
          <a:p>
            <a:r>
              <a:rPr lang="en-US" dirty="0"/>
              <a:t>Center of Cluster-02</a:t>
            </a:r>
          </a:p>
          <a:p>
            <a:r>
              <a:rPr lang="en-US" dirty="0"/>
              <a:t>= ((8 + 5 + 7 + 6)/4, (4 + 8 + 5 + 4)/4)</a:t>
            </a:r>
          </a:p>
          <a:p>
            <a:r>
              <a:rPr lang="en-US" dirty="0"/>
              <a:t>= (6.5, 5.25)</a:t>
            </a:r>
          </a:p>
          <a:p>
            <a:pPr marL="0" indent="0">
              <a:buNone/>
            </a:pPr>
            <a:endParaRPr lang="en-US" dirty="0"/>
          </a:p>
        </p:txBody>
      </p:sp>
    </p:spTree>
    <p:extLst>
      <p:ext uri="{BB962C8B-B14F-4D97-AF65-F5344CB8AC3E}">
        <p14:creationId xmlns:p14="http://schemas.microsoft.com/office/powerpoint/2010/main" val="33368124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normAutofit fontScale="92500" lnSpcReduction="10000"/>
          </a:bodyPr>
          <a:lstStyle/>
          <a:p>
            <a:pPr marL="0" indent="0">
              <a:buNone/>
            </a:pPr>
            <a:endParaRPr lang="en-US" dirty="0"/>
          </a:p>
          <a:p>
            <a:r>
              <a:rPr lang="en-US" b="1" i="1" dirty="0"/>
              <a:t>For Cluster-03:</a:t>
            </a:r>
          </a:p>
          <a:p>
            <a:r>
              <a:rPr lang="en-US" dirty="0"/>
              <a:t> </a:t>
            </a:r>
          </a:p>
          <a:p>
            <a:r>
              <a:rPr lang="en-US" dirty="0"/>
              <a:t>Center of Cluster-03</a:t>
            </a:r>
          </a:p>
          <a:p>
            <a:r>
              <a:rPr lang="en-US" dirty="0"/>
              <a:t>= ((2 + 1)/2, (5 + 2)/2)</a:t>
            </a:r>
          </a:p>
          <a:p>
            <a:r>
              <a:rPr lang="en-US" dirty="0"/>
              <a:t>= (1.5, 3.5)</a:t>
            </a:r>
          </a:p>
          <a:p>
            <a:r>
              <a:rPr lang="en-US" dirty="0"/>
              <a:t> </a:t>
            </a:r>
          </a:p>
          <a:p>
            <a:r>
              <a:rPr lang="en-US" dirty="0"/>
              <a:t>This is completion of Iteration-02.</a:t>
            </a:r>
          </a:p>
          <a:p>
            <a:r>
              <a:rPr lang="en-US" dirty="0"/>
              <a:t> </a:t>
            </a:r>
          </a:p>
          <a:p>
            <a:r>
              <a:rPr lang="en-US" dirty="0"/>
              <a:t>After second iteration, the center of the three clusters are-</a:t>
            </a:r>
          </a:p>
          <a:p>
            <a:pPr lvl="0"/>
            <a:r>
              <a:rPr lang="en-US" dirty="0"/>
              <a:t>C1(3, 9.5)</a:t>
            </a:r>
          </a:p>
          <a:p>
            <a:pPr lvl="0"/>
            <a:r>
              <a:rPr lang="en-US" dirty="0"/>
              <a:t>C2(6.5, 5.25)</a:t>
            </a:r>
          </a:p>
          <a:p>
            <a:pPr lvl="0"/>
            <a:r>
              <a:rPr lang="en-US" dirty="0"/>
              <a:t>C3(1.5, 3.5)</a:t>
            </a:r>
          </a:p>
        </p:txBody>
      </p:sp>
    </p:spTree>
    <p:extLst>
      <p:ext uri="{BB962C8B-B14F-4D97-AF65-F5344CB8AC3E}">
        <p14:creationId xmlns:p14="http://schemas.microsoft.com/office/powerpoint/2010/main" val="3260552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 in Machine Learning</a:t>
            </a:r>
            <a:br>
              <a:rPr lang="en-US" dirty="0"/>
            </a:br>
            <a:endParaRPr lang="en-US" dirty="0"/>
          </a:p>
        </p:txBody>
      </p:sp>
      <p:sp>
        <p:nvSpPr>
          <p:cNvPr id="3" name="Content Placeholder 2"/>
          <p:cNvSpPr>
            <a:spLocks noGrp="1"/>
          </p:cNvSpPr>
          <p:nvPr>
            <p:ph idx="1"/>
          </p:nvPr>
        </p:nvSpPr>
        <p:spPr>
          <a:xfrm>
            <a:off x="685800" y="1752601"/>
            <a:ext cx="10744200" cy="4495799"/>
          </a:xfrm>
        </p:spPr>
        <p:txBody>
          <a:bodyPr/>
          <a:lstStyle/>
          <a:p>
            <a:r>
              <a:rPr lang="en-US" dirty="0" smtClean="0"/>
              <a:t>Hierarchical </a:t>
            </a:r>
            <a:r>
              <a:rPr lang="en-US" dirty="0"/>
              <a:t>clustering is another unsupervised machine learning algorithm, which is used to group the unlabeled datasets into a cluster and also known as </a:t>
            </a:r>
            <a:r>
              <a:rPr lang="en-US" b="1" dirty="0"/>
              <a:t>hierarchical cluster analysis</a:t>
            </a:r>
            <a:r>
              <a:rPr lang="en-US" dirty="0"/>
              <a:t> or HCA.</a:t>
            </a:r>
          </a:p>
          <a:p>
            <a:r>
              <a:rPr lang="en-US" dirty="0"/>
              <a:t>In this algorithm, we develop the hierarchy of clusters in the form of a tree, and this tree-shaped structure is known as the </a:t>
            </a:r>
            <a:r>
              <a:rPr lang="en-US" b="1" dirty="0"/>
              <a:t>dendrogram</a:t>
            </a:r>
            <a:r>
              <a:rPr lang="en-US" dirty="0"/>
              <a:t>.</a:t>
            </a:r>
          </a:p>
          <a:p>
            <a:r>
              <a:rPr lang="en-US" dirty="0"/>
              <a:t>Sometimes the results of K-means clustering and hierarchical clustering may look similar, but they both differ depending on how they work. As there is no requirement to predetermine the number of clusters as we did in the K-Means algorithm.</a:t>
            </a:r>
          </a:p>
          <a:p>
            <a:endParaRPr lang="en-US" dirty="0"/>
          </a:p>
        </p:txBody>
      </p:sp>
    </p:spTree>
    <p:extLst>
      <p:ext uri="{BB962C8B-B14F-4D97-AF65-F5344CB8AC3E}">
        <p14:creationId xmlns:p14="http://schemas.microsoft.com/office/powerpoint/2010/main" val="34475101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The hierarchical clustering technique has two approaches</a:t>
            </a:r>
            <a:r>
              <a:rPr lang="en-US" dirty="0" smtClean="0"/>
              <a:t>:</a:t>
            </a:r>
          </a:p>
          <a:p>
            <a:r>
              <a:rPr lang="en-US" b="1" dirty="0"/>
              <a:t>Agglomerative:</a:t>
            </a:r>
            <a:r>
              <a:rPr lang="en-US" dirty="0"/>
              <a:t> Agglomerative is a </a:t>
            </a:r>
            <a:r>
              <a:rPr lang="en-US" b="1" dirty="0"/>
              <a:t>bottom-up</a:t>
            </a:r>
            <a:r>
              <a:rPr lang="en-US" dirty="0"/>
              <a:t> approach, in which the algorithm starts with taking </a:t>
            </a:r>
            <a:r>
              <a:rPr lang="en-US" b="1" dirty="0"/>
              <a:t>all data points as single clusters </a:t>
            </a:r>
            <a:r>
              <a:rPr lang="en-US" dirty="0"/>
              <a:t>and merging them until one cluster is left.</a:t>
            </a:r>
          </a:p>
          <a:p>
            <a:r>
              <a:rPr lang="en-US" b="1" dirty="0"/>
              <a:t>Divisive:</a:t>
            </a:r>
            <a:r>
              <a:rPr lang="en-US" dirty="0"/>
              <a:t> Divisive </a:t>
            </a:r>
            <a:r>
              <a:rPr lang="en-US" dirty="0" smtClean="0"/>
              <a:t>algorithm is </a:t>
            </a:r>
            <a:r>
              <a:rPr lang="en-US" dirty="0"/>
              <a:t>the reverse of the agglomerative algorithm as it is a </a:t>
            </a:r>
            <a:r>
              <a:rPr lang="en-US" b="1" dirty="0"/>
              <a:t>top-down approach.</a:t>
            </a:r>
            <a:endParaRPr lang="en-US" dirty="0"/>
          </a:p>
          <a:p>
            <a:pPr marL="0" indent="0">
              <a:buNone/>
            </a:pPr>
            <a:r>
              <a:rPr lang="en-US" dirty="0"/>
              <a:t>Why hierarchical clustering?</a:t>
            </a:r>
          </a:p>
          <a:p>
            <a:r>
              <a:rPr lang="en-US" dirty="0"/>
              <a:t>As we already have other clustering algorithms such as </a:t>
            </a:r>
            <a:r>
              <a:rPr lang="en-US" b="1" dirty="0"/>
              <a:t>K-Means Clustering</a:t>
            </a:r>
            <a:r>
              <a:rPr lang="en-US" dirty="0"/>
              <a:t>, then why we need hierarchical clustering? So, as we have seen in the K-means clustering that there are some challenges with this algorithm, which are a predetermined number of clusters, and it always tries to create the clusters of the same size. To solve these two challenges, we </a:t>
            </a:r>
            <a:r>
              <a:rPr lang="en-US" dirty="0" smtClean="0"/>
              <a:t>have </a:t>
            </a:r>
            <a:r>
              <a:rPr lang="en-US" dirty="0"/>
              <a:t>for the hierarchical clustering algorithm because, in this algorithm, we don't need to have knowledge about the predefined number of clusters.</a:t>
            </a:r>
          </a:p>
          <a:p>
            <a:endParaRPr lang="en-US" dirty="0"/>
          </a:p>
        </p:txBody>
      </p:sp>
    </p:spTree>
    <p:extLst>
      <p:ext uri="{BB962C8B-B14F-4D97-AF65-F5344CB8AC3E}">
        <p14:creationId xmlns:p14="http://schemas.microsoft.com/office/powerpoint/2010/main" val="1608131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Agglomerative Hierarchical clustering</a:t>
            </a:r>
            <a:br>
              <a:rPr lang="en-US" dirty="0"/>
            </a:br>
            <a:endParaRPr lang="en-US" dirty="0"/>
          </a:p>
        </p:txBody>
      </p:sp>
      <p:sp>
        <p:nvSpPr>
          <p:cNvPr id="3" name="Content Placeholder 2"/>
          <p:cNvSpPr>
            <a:spLocks noGrp="1"/>
          </p:cNvSpPr>
          <p:nvPr>
            <p:ph idx="1"/>
          </p:nvPr>
        </p:nvSpPr>
        <p:spPr>
          <a:xfrm>
            <a:off x="381000" y="1447800"/>
            <a:ext cx="7134064" cy="5029199"/>
          </a:xfrm>
        </p:spPr>
        <p:txBody>
          <a:bodyPr/>
          <a:lstStyle/>
          <a:p>
            <a:r>
              <a:rPr lang="en-US" dirty="0" smtClean="0"/>
              <a:t>The </a:t>
            </a:r>
            <a:r>
              <a:rPr lang="en-US" dirty="0"/>
              <a:t>agglomerative hierarchical clustering algorithm is a popular example of HCA. To group the datasets into clusters, it follows the </a:t>
            </a:r>
            <a:r>
              <a:rPr lang="en-US" b="1" dirty="0"/>
              <a:t>bottom-up approach</a:t>
            </a:r>
            <a:r>
              <a:rPr lang="en-US" dirty="0"/>
              <a:t>. It means, this algorithm considers each dataset as a single cluster at the beginning, and then start </a:t>
            </a:r>
            <a:r>
              <a:rPr lang="en-US" b="1" dirty="0"/>
              <a:t>combining the closest pair of clusters together</a:t>
            </a:r>
            <a:r>
              <a:rPr lang="en-US" dirty="0"/>
              <a:t>. It does this until all the clusters are merged into a single cluster that contains all the datasets.</a:t>
            </a:r>
          </a:p>
          <a:p>
            <a:r>
              <a:rPr lang="en-US" dirty="0"/>
              <a:t>This hierarchy of clusters is represented in the form of the dendrogram.</a:t>
            </a:r>
          </a:p>
          <a:p>
            <a:r>
              <a:rPr lang="en-US" dirty="0"/>
              <a:t>How the Agglomerative Hierarchical clustering Work?</a:t>
            </a:r>
          </a:p>
          <a:p>
            <a:r>
              <a:rPr lang="en-US" dirty="0"/>
              <a:t>The working of the AHC algorithm can be explained using the below steps:</a:t>
            </a:r>
          </a:p>
          <a:p>
            <a:r>
              <a:rPr lang="en-US" b="1" dirty="0"/>
              <a:t>Step-1:</a:t>
            </a:r>
            <a:r>
              <a:rPr lang="en-US" dirty="0"/>
              <a:t> Create each data point as a single cluster. Let's say there are N data points, so the number of clusters will also be N.</a:t>
            </a:r>
          </a:p>
        </p:txBody>
      </p:sp>
      <p:pic>
        <p:nvPicPr>
          <p:cNvPr id="4" name="Picture 3"/>
          <p:cNvPicPr>
            <a:picLocks noChangeAspect="1"/>
          </p:cNvPicPr>
          <p:nvPr/>
        </p:nvPicPr>
        <p:blipFill>
          <a:blip r:embed="rId2"/>
          <a:stretch>
            <a:fillRect/>
          </a:stretch>
        </p:blipFill>
        <p:spPr>
          <a:xfrm>
            <a:off x="7772400" y="4010025"/>
            <a:ext cx="3810000" cy="3000375"/>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696200" y="1028700"/>
            <a:ext cx="4524536" cy="3086100"/>
          </a:xfrm>
          <a:prstGeom prst="rect">
            <a:avLst/>
          </a:prstGeom>
        </p:spPr>
      </p:pic>
    </p:spTree>
    <p:extLst>
      <p:ext uri="{BB962C8B-B14F-4D97-AF65-F5344CB8AC3E}">
        <p14:creationId xmlns:p14="http://schemas.microsoft.com/office/powerpoint/2010/main" val="16441797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706239" y="276445"/>
            <a:ext cx="8132961" cy="6200555"/>
          </a:xfrm>
          <a:prstGeom prst="rect">
            <a:avLst/>
          </a:prstGeom>
        </p:spPr>
      </p:pic>
    </p:spTree>
    <p:extLst>
      <p:ext uri="{BB962C8B-B14F-4D97-AF65-F5344CB8AC3E}">
        <p14:creationId xmlns:p14="http://schemas.microsoft.com/office/powerpoint/2010/main" val="1330686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Step-2:</a:t>
            </a:r>
            <a:r>
              <a:rPr lang="en-US" dirty="0"/>
              <a:t> Take two closest data points or clusters and merge them to form one cluster. So, there will now be N-1 clusters</a:t>
            </a:r>
            <a:r>
              <a:rPr lang="en-US" dirty="0" smtClean="0"/>
              <a:t>.</a:t>
            </a:r>
          </a:p>
          <a:p>
            <a:r>
              <a:rPr lang="en-US" b="1" dirty="0"/>
              <a:t>Step-3</a:t>
            </a:r>
            <a:r>
              <a:rPr lang="en-US" dirty="0"/>
              <a:t>: Again, take the two closest clusters and merge them together to form one cluster. There will be N-2 clusters.</a:t>
            </a:r>
            <a:br>
              <a:rPr lang="en-US" dirty="0"/>
            </a:br>
            <a:endParaRPr lang="en-US" dirty="0"/>
          </a:p>
        </p:txBody>
      </p:sp>
      <p:pic>
        <p:nvPicPr>
          <p:cNvPr id="4" name="Picture 3"/>
          <p:cNvPicPr>
            <a:picLocks noChangeAspect="1"/>
          </p:cNvPicPr>
          <p:nvPr/>
        </p:nvPicPr>
        <p:blipFill>
          <a:blip r:embed="rId2"/>
          <a:stretch>
            <a:fillRect/>
          </a:stretch>
        </p:blipFill>
        <p:spPr>
          <a:xfrm>
            <a:off x="1295400" y="3581400"/>
            <a:ext cx="3810000" cy="3000375"/>
          </a:xfrm>
          <a:prstGeom prst="rect">
            <a:avLst/>
          </a:prstGeom>
        </p:spPr>
      </p:pic>
      <p:pic>
        <p:nvPicPr>
          <p:cNvPr id="5" name="Picture 4"/>
          <p:cNvPicPr>
            <a:picLocks noChangeAspect="1"/>
          </p:cNvPicPr>
          <p:nvPr/>
        </p:nvPicPr>
        <p:blipFill>
          <a:blip r:embed="rId3"/>
          <a:stretch>
            <a:fillRect/>
          </a:stretch>
        </p:blipFill>
        <p:spPr>
          <a:xfrm>
            <a:off x="5791200" y="3560164"/>
            <a:ext cx="3810000" cy="3000375"/>
          </a:xfrm>
          <a:prstGeom prst="rect">
            <a:avLst/>
          </a:prstGeom>
        </p:spPr>
      </p:pic>
    </p:spTree>
    <p:extLst>
      <p:ext uri="{BB962C8B-B14F-4D97-AF65-F5344CB8AC3E}">
        <p14:creationId xmlns:p14="http://schemas.microsoft.com/office/powerpoint/2010/main" val="20481035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Step-4:</a:t>
            </a:r>
            <a:r>
              <a:rPr lang="en-US" dirty="0"/>
              <a:t> Repeat Step 3 until only one cluster left. So, we will get the following clusters. Consider the below images</a:t>
            </a:r>
            <a:r>
              <a:rPr lang="en-US" dirty="0" smtClean="0"/>
              <a:t>:</a:t>
            </a:r>
          </a:p>
          <a:p>
            <a:r>
              <a:rPr lang="en-US" b="1" dirty="0"/>
              <a:t>Step-5:</a:t>
            </a:r>
            <a:r>
              <a:rPr lang="en-US" dirty="0"/>
              <a:t> Once all the clusters are combined into one big cluster, develop the dendrogram to divide the clusters as per the problem.</a:t>
            </a:r>
          </a:p>
          <a:p>
            <a:endParaRPr lang="en-US" dirty="0"/>
          </a:p>
        </p:txBody>
      </p:sp>
      <p:pic>
        <p:nvPicPr>
          <p:cNvPr id="4098" name="Picture 2" descr="Hierarchical Clustering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429000"/>
            <a:ext cx="381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ierarchical Clustering in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381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ierarchical Clustering in Machine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3308351"/>
            <a:ext cx="3810000" cy="30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44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r>
              <a:rPr lang="en-US" dirty="0"/>
              <a:t>Measure for the distance between two clusters</a:t>
            </a:r>
            <a:br>
              <a:rPr lang="en-US" dirty="0"/>
            </a:br>
            <a:endParaRPr lang="en-US" dirty="0"/>
          </a:p>
        </p:txBody>
      </p:sp>
      <p:sp>
        <p:nvSpPr>
          <p:cNvPr id="3" name="Content Placeholder 2"/>
          <p:cNvSpPr>
            <a:spLocks noGrp="1"/>
          </p:cNvSpPr>
          <p:nvPr>
            <p:ph idx="1"/>
          </p:nvPr>
        </p:nvSpPr>
        <p:spPr>
          <a:xfrm>
            <a:off x="609600" y="1219200"/>
            <a:ext cx="10972800" cy="4525963"/>
          </a:xfrm>
        </p:spPr>
        <p:txBody>
          <a:bodyPr/>
          <a:lstStyle/>
          <a:p>
            <a:r>
              <a:rPr lang="en-US" dirty="0" smtClean="0"/>
              <a:t>As </a:t>
            </a:r>
            <a:r>
              <a:rPr lang="en-US" dirty="0"/>
              <a:t>we have seen, the </a:t>
            </a:r>
            <a:r>
              <a:rPr lang="en-US" b="1" dirty="0"/>
              <a:t>closest distance</a:t>
            </a:r>
            <a:r>
              <a:rPr lang="en-US" dirty="0"/>
              <a:t> between the two clusters is crucial for the hierarchical clustering. There are various ways to calculate the distance between two clusters, and these ways decide the rule for clustering. These measures are called </a:t>
            </a:r>
            <a:r>
              <a:rPr lang="en-US" b="1" dirty="0"/>
              <a:t>Linkage methods</a:t>
            </a:r>
            <a:r>
              <a:rPr lang="en-US" dirty="0"/>
              <a:t>. Some of the popular linkage methods are given below:</a:t>
            </a:r>
          </a:p>
          <a:p>
            <a:r>
              <a:rPr lang="en-US" b="1" dirty="0"/>
              <a:t>Single Linkage:</a:t>
            </a:r>
            <a:r>
              <a:rPr lang="en-US" dirty="0"/>
              <a:t> It is the Shortest Distance between the closest points of the clusters. Consider the below image</a:t>
            </a:r>
            <a:r>
              <a:rPr lang="en-US" dirty="0" smtClean="0"/>
              <a:t>:</a:t>
            </a:r>
          </a:p>
          <a:p>
            <a:r>
              <a:rPr lang="en-US" b="1" dirty="0"/>
              <a:t>Complete Linkage:</a:t>
            </a:r>
            <a:r>
              <a:rPr lang="en-US" dirty="0"/>
              <a:t> It is the farthest distance between the two points of two different clusters. It is one of the popular linkage methods as it forms tighter clusters than single-linkage.</a:t>
            </a:r>
            <a:br>
              <a:rPr lang="en-US" dirty="0"/>
            </a:br>
            <a:endParaRPr lang="en-US" dirty="0"/>
          </a:p>
        </p:txBody>
      </p:sp>
      <p:pic>
        <p:nvPicPr>
          <p:cNvPr id="4" name="Picture 3"/>
          <p:cNvPicPr>
            <a:picLocks noChangeAspect="1"/>
          </p:cNvPicPr>
          <p:nvPr/>
        </p:nvPicPr>
        <p:blipFill>
          <a:blip r:embed="rId2"/>
          <a:stretch>
            <a:fillRect/>
          </a:stretch>
        </p:blipFill>
        <p:spPr>
          <a:xfrm>
            <a:off x="1371600" y="3933825"/>
            <a:ext cx="3810000" cy="3000375"/>
          </a:xfrm>
          <a:prstGeom prst="rect">
            <a:avLst/>
          </a:prstGeom>
        </p:spPr>
      </p:pic>
      <p:pic>
        <p:nvPicPr>
          <p:cNvPr id="5" name="Picture 4"/>
          <p:cNvPicPr>
            <a:picLocks noChangeAspect="1"/>
          </p:cNvPicPr>
          <p:nvPr/>
        </p:nvPicPr>
        <p:blipFill>
          <a:blip r:embed="rId3"/>
          <a:stretch>
            <a:fillRect/>
          </a:stretch>
        </p:blipFill>
        <p:spPr>
          <a:xfrm>
            <a:off x="5562600" y="3845107"/>
            <a:ext cx="3810000" cy="3000375"/>
          </a:xfrm>
          <a:prstGeom prst="rect">
            <a:avLst/>
          </a:prstGeom>
        </p:spPr>
      </p:pic>
    </p:spTree>
    <p:extLst>
      <p:ext uri="{BB962C8B-B14F-4D97-AF65-F5344CB8AC3E}">
        <p14:creationId xmlns:p14="http://schemas.microsoft.com/office/powerpoint/2010/main" val="42001470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Average Linkage:</a:t>
            </a:r>
            <a:r>
              <a:rPr lang="en-US" dirty="0"/>
              <a:t> It is the linkage method in which the distance between each pair of datasets is added up and then divided by the total number of datasets to calculate the average distance between two clusters. It is also one of the most popular linkage methods.</a:t>
            </a:r>
          </a:p>
          <a:p>
            <a:r>
              <a:rPr lang="en-US" b="1" dirty="0"/>
              <a:t>Centroid Linkage:</a:t>
            </a:r>
            <a:r>
              <a:rPr lang="en-US" dirty="0"/>
              <a:t> It is the linkage method in which the distance between the centroid of the clusters is calculated. Consider the below image:</a:t>
            </a:r>
          </a:p>
        </p:txBody>
      </p:sp>
      <p:pic>
        <p:nvPicPr>
          <p:cNvPr id="5" name="Picture 4"/>
          <p:cNvPicPr>
            <a:picLocks noChangeAspect="1"/>
          </p:cNvPicPr>
          <p:nvPr/>
        </p:nvPicPr>
        <p:blipFill>
          <a:blip r:embed="rId2"/>
          <a:stretch>
            <a:fillRect/>
          </a:stretch>
        </p:blipFill>
        <p:spPr>
          <a:xfrm>
            <a:off x="3733800" y="3320844"/>
            <a:ext cx="3810000" cy="3000375"/>
          </a:xfrm>
          <a:prstGeom prst="rect">
            <a:avLst/>
          </a:prstGeom>
        </p:spPr>
      </p:pic>
    </p:spTree>
    <p:extLst>
      <p:ext uri="{BB962C8B-B14F-4D97-AF65-F5344CB8AC3E}">
        <p14:creationId xmlns:p14="http://schemas.microsoft.com/office/powerpoint/2010/main" val="2945752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r>
              <a:rPr lang="en-US" dirty="0" smtClean="0"/>
              <a:t>Working </a:t>
            </a:r>
            <a:r>
              <a:rPr lang="en-US" dirty="0"/>
              <a:t>of Dendrogram in Hierarchical clustering</a:t>
            </a:r>
            <a:br>
              <a:rPr lang="en-US" dirty="0"/>
            </a:br>
            <a:endParaRPr lang="en-US" dirty="0"/>
          </a:p>
        </p:txBody>
      </p:sp>
      <p:sp>
        <p:nvSpPr>
          <p:cNvPr id="3" name="Content Placeholder 2"/>
          <p:cNvSpPr>
            <a:spLocks noGrp="1"/>
          </p:cNvSpPr>
          <p:nvPr>
            <p:ph idx="1"/>
          </p:nvPr>
        </p:nvSpPr>
        <p:spPr>
          <a:xfrm>
            <a:off x="609600" y="1219201"/>
            <a:ext cx="11125200" cy="5486400"/>
          </a:xfrm>
        </p:spPr>
        <p:txBody>
          <a:bodyPr>
            <a:normAutofit/>
          </a:bodyPr>
          <a:lstStyle/>
          <a:p>
            <a:r>
              <a:rPr lang="en-US" dirty="0" smtClean="0"/>
              <a:t>The </a:t>
            </a:r>
            <a:r>
              <a:rPr lang="en-US" dirty="0"/>
              <a:t>dendrogram is a tree-like structure that is mainly used to store each step as a memory that the HC algorithm performs. In the dendrogram plot, the Y-axis shows the Euclidean distances between the data points, and the x-axis shows all the data points of the given dataset.</a:t>
            </a:r>
          </a:p>
          <a:p>
            <a:r>
              <a:rPr lang="en-US" dirty="0"/>
              <a:t>The working of the dendrogram can be explained using the below diagram</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In the above diagram, the left part is showing how clusters are created in agglomerative clustering, and the right part is showing the corresponding dendrogram.</a:t>
            </a:r>
          </a:p>
        </p:txBody>
      </p:sp>
      <p:pic>
        <p:nvPicPr>
          <p:cNvPr id="4" name="Picture 3"/>
          <p:cNvPicPr>
            <a:picLocks noChangeAspect="1"/>
          </p:cNvPicPr>
          <p:nvPr/>
        </p:nvPicPr>
        <p:blipFill>
          <a:blip r:embed="rId2"/>
          <a:stretch>
            <a:fillRect/>
          </a:stretch>
        </p:blipFill>
        <p:spPr>
          <a:xfrm>
            <a:off x="2667000" y="2571750"/>
            <a:ext cx="7143750" cy="2914650"/>
          </a:xfrm>
          <a:prstGeom prst="rect">
            <a:avLst/>
          </a:prstGeom>
        </p:spPr>
      </p:pic>
    </p:spTree>
    <p:extLst>
      <p:ext uri="{BB962C8B-B14F-4D97-AF65-F5344CB8AC3E}">
        <p14:creationId xmlns:p14="http://schemas.microsoft.com/office/powerpoint/2010/main" val="12259569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As we have discussed above, firstly, the </a:t>
            </a:r>
            <a:r>
              <a:rPr lang="en-US" dirty="0" smtClean="0"/>
              <a:t>data points </a:t>
            </a:r>
            <a:r>
              <a:rPr lang="en-US" dirty="0"/>
              <a:t>P2 and P3 combine together and form a cluster, correspondingly a dendrogram is created, which connects P2 and P3 with a rectangular shape. The </a:t>
            </a:r>
            <a:r>
              <a:rPr lang="en-US" dirty="0" err="1"/>
              <a:t>hight</a:t>
            </a:r>
            <a:r>
              <a:rPr lang="en-US" dirty="0"/>
              <a:t> is decided according to the Euclidean distance between the data points.</a:t>
            </a:r>
          </a:p>
          <a:p>
            <a:r>
              <a:rPr lang="en-US" dirty="0"/>
              <a:t>In the next step, P5 and P6 form a cluster, and the corresponding dendrogram is created. It is higher than of previous, as the Euclidean distance between P5 and P6 is a little bit greater than the P2 and P3.</a:t>
            </a:r>
          </a:p>
          <a:p>
            <a:r>
              <a:rPr lang="en-US" dirty="0"/>
              <a:t>Again, two new </a:t>
            </a:r>
            <a:r>
              <a:rPr lang="en-US" dirty="0" err="1"/>
              <a:t>dendrograms</a:t>
            </a:r>
            <a:r>
              <a:rPr lang="en-US" dirty="0"/>
              <a:t> are created that combine P1, P2, and P3 in one dendrogram, and P4, P5, and P6, in another dendrogram.</a:t>
            </a:r>
          </a:p>
          <a:p>
            <a:r>
              <a:rPr lang="en-US" dirty="0"/>
              <a:t>At last, the final dendrogram is created that combines all the data points together.</a:t>
            </a:r>
          </a:p>
        </p:txBody>
      </p:sp>
    </p:spTree>
    <p:extLst>
      <p:ext uri="{BB962C8B-B14F-4D97-AF65-F5344CB8AC3E}">
        <p14:creationId xmlns:p14="http://schemas.microsoft.com/office/powerpoint/2010/main" val="37142609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08037"/>
            <a:ext cx="10972800" cy="4525963"/>
          </a:xfrm>
        </p:spPr>
        <p:txBody>
          <a:bodyPr/>
          <a:lstStyle/>
          <a:p>
            <a:pPr fontAlgn="base"/>
            <a:r>
              <a:rPr lang="en-US" dirty="0"/>
              <a:t>Now we will look into the variants of Agglomerative methods:</a:t>
            </a:r>
          </a:p>
          <a:p>
            <a:pPr fontAlgn="base"/>
            <a:r>
              <a:rPr lang="en-US" dirty="0"/>
              <a:t>1. Agglomerative Algorithm: </a:t>
            </a:r>
            <a:r>
              <a:rPr lang="en-US" b="1" dirty="0"/>
              <a:t>Single Link</a:t>
            </a:r>
            <a:endParaRPr lang="en-US" dirty="0"/>
          </a:p>
          <a:p>
            <a:pPr fontAlgn="base"/>
            <a:r>
              <a:rPr lang="en-US" dirty="0"/>
              <a:t>Single-nearest distance or single linkage is the agglomerative method that uses the distance between the closest members of the two clusters. We will now solve a problem to understand it better:</a:t>
            </a:r>
          </a:p>
          <a:p>
            <a:pPr fontAlgn="base"/>
            <a:r>
              <a:rPr lang="en-US" b="1" dirty="0"/>
              <a:t>Question. Find the clusters using </a:t>
            </a:r>
            <a:r>
              <a:rPr lang="en-US" dirty="0"/>
              <a:t>a </a:t>
            </a:r>
            <a:r>
              <a:rPr lang="en-US" b="1" dirty="0"/>
              <a:t>single link technique. Use Euclidean distance and draw the </a:t>
            </a:r>
            <a:r>
              <a:rPr lang="en-US" b="1" dirty="0" err="1"/>
              <a:t>dendrogram</a:t>
            </a:r>
            <a:r>
              <a:rPr lang="en-US" b="1" dirty="0"/>
              <a:t>.</a:t>
            </a: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62194089"/>
              </p:ext>
            </p:extLst>
          </p:nvPr>
        </p:nvGraphicFramePr>
        <p:xfrm>
          <a:off x="4038600" y="3002280"/>
          <a:ext cx="4419600" cy="3627120"/>
        </p:xfrm>
        <a:graphic>
          <a:graphicData uri="http://schemas.openxmlformats.org/drawingml/2006/table">
            <a:tbl>
              <a:tblPr/>
              <a:tblGrid>
                <a:gridCol w="1473200"/>
                <a:gridCol w="1473200"/>
                <a:gridCol w="1473200"/>
              </a:tblGrid>
              <a:tr h="0">
                <a:tc>
                  <a:txBody>
                    <a:bodyPr/>
                    <a:lstStyle/>
                    <a:p>
                      <a:pPr algn="ctr" fontAlgn="base"/>
                      <a:r>
                        <a:rPr lang="en-US" sz="2000" b="1" dirty="0">
                          <a:effectLst/>
                        </a:rPr>
                        <a:t>Sample No.</a:t>
                      </a:r>
                      <a:endParaRPr lang="en-US" sz="2000" b="0" dirty="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dirty="0">
                          <a:effectLst/>
                        </a:rPr>
                        <a:t>X</a:t>
                      </a:r>
                      <a:endParaRPr lang="en-US" sz="2000" b="0" dirty="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a:effectLst/>
                        </a:rPr>
                        <a:t>Y</a:t>
                      </a:r>
                      <a:endParaRPr lang="en-US" sz="20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000" b="0">
                          <a:effectLst/>
                        </a:rPr>
                        <a:t>P1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0.40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0.53</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000" b="0">
                          <a:effectLst/>
                        </a:rPr>
                        <a:t>P2</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0.22</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0.38</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000" b="0">
                          <a:effectLst/>
                        </a:rPr>
                        <a:t>P3</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0.35</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0.32</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000" b="0">
                          <a:effectLst/>
                        </a:rPr>
                        <a:t>P4</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0.26</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0.19</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000" b="0">
                          <a:effectLst/>
                        </a:rPr>
                        <a:t>P5</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0.08</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0.41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000" b="0">
                          <a:effectLst/>
                        </a:rPr>
                        <a:t>P6</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0.45</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dirty="0">
                          <a:effectLst/>
                        </a:rPr>
                        <a:t>0.30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813366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81000"/>
            <a:ext cx="10972800" cy="6096000"/>
          </a:xfrm>
        </p:spPr>
        <p:txBody>
          <a:bodyPr>
            <a:normAutofit/>
          </a:bodyPr>
          <a:lstStyle/>
          <a:p>
            <a:pPr marL="0" lvl="0" indent="0" eaLnBrk="0" fontAlgn="base" hangingPunct="0">
              <a:spcBef>
                <a:spcPct val="0"/>
              </a:spcBef>
              <a:spcAft>
                <a:spcPct val="0"/>
              </a:spcAft>
              <a:buNone/>
            </a:pPr>
            <a:r>
              <a:rPr lang="en-US" b="1" dirty="0">
                <a:solidFill>
                  <a:srgbClr val="273239"/>
                </a:solidFill>
              </a:rPr>
              <a:t>Solution:</a:t>
            </a:r>
            <a:r>
              <a:rPr lang="en-US" dirty="0">
                <a:solidFill>
                  <a:srgbClr val="273239"/>
                </a:solidFill>
              </a:rPr>
              <a:t> </a:t>
            </a:r>
            <a:endParaRPr lang="en-US" sz="1050" dirty="0"/>
          </a:p>
          <a:p>
            <a:pPr marL="0" lvl="0" indent="0" eaLnBrk="0" fontAlgn="base" hangingPunct="0">
              <a:spcBef>
                <a:spcPct val="0"/>
              </a:spcBef>
              <a:spcAft>
                <a:spcPct val="0"/>
              </a:spcAft>
              <a:buNone/>
            </a:pPr>
            <a:r>
              <a:rPr lang="en-US" b="1" dirty="0">
                <a:solidFill>
                  <a:srgbClr val="273239"/>
                </a:solidFill>
              </a:rPr>
              <a:t>Step 1:</a:t>
            </a:r>
            <a:r>
              <a:rPr lang="en-US" dirty="0">
                <a:solidFill>
                  <a:srgbClr val="273239"/>
                </a:solidFill>
              </a:rPr>
              <a:t> Compute the distance matrix by:    </a:t>
            </a:r>
            <a:r>
              <a:rPr lang="en-US" sz="3200" dirty="0">
                <a:solidFill>
                  <a:srgbClr val="273239"/>
                </a:solidFill>
              </a:rPr>
              <a:t> </a:t>
            </a:r>
            <a:r>
              <a:rPr lang="en-US" dirty="0">
                <a:solidFill>
                  <a:srgbClr val="273239"/>
                </a:solidFill>
              </a:rPr>
              <a:t>                                                                                      </a:t>
            </a:r>
            <a:endParaRPr lang="en-US" sz="1050" dirty="0"/>
          </a:p>
          <a:p>
            <a:pPr marL="0" lvl="0" indent="0" eaLnBrk="0" fontAlgn="base" hangingPunct="0">
              <a:spcBef>
                <a:spcPct val="0"/>
              </a:spcBef>
              <a:spcAft>
                <a:spcPct val="0"/>
              </a:spcAft>
              <a:buNone/>
            </a:pPr>
            <a:r>
              <a:rPr lang="en-US" dirty="0">
                <a:solidFill>
                  <a:srgbClr val="273239"/>
                </a:solidFill>
              </a:rPr>
              <a:t>So we have to find the Euclidean distance between each and every points, say we first find the </a:t>
            </a:r>
            <a:r>
              <a:rPr lang="en-US" dirty="0" err="1">
                <a:solidFill>
                  <a:srgbClr val="273239"/>
                </a:solidFill>
              </a:rPr>
              <a:t>euclidean</a:t>
            </a:r>
            <a:r>
              <a:rPr lang="en-US" dirty="0">
                <a:solidFill>
                  <a:srgbClr val="273239"/>
                </a:solidFill>
              </a:rPr>
              <a:t> distance between P1 and P2</a:t>
            </a:r>
            <a:endParaRPr lang="en-US" sz="1050" dirty="0"/>
          </a:p>
          <a:p>
            <a:pPr marL="0" lvl="0" indent="0" eaLnBrk="0" fontAlgn="base" hangingPunct="0">
              <a:spcBef>
                <a:spcPct val="0"/>
              </a:spcBef>
              <a:spcAft>
                <a:spcPct val="0"/>
              </a:spcAft>
              <a:buNone/>
            </a:pPr>
            <a:r>
              <a:rPr lang="en-US" dirty="0">
                <a:solidFill>
                  <a:srgbClr val="273239"/>
                </a:solidFill>
              </a:rPr>
              <a:t>  </a:t>
            </a:r>
            <a:r>
              <a:rPr lang="en-US" sz="3200" dirty="0">
                <a:solidFill>
                  <a:srgbClr val="273239"/>
                </a:solidFill>
              </a:rPr>
              <a:t> </a:t>
            </a:r>
            <a:r>
              <a:rPr lang="en-US" dirty="0">
                <a:solidFill>
                  <a:srgbClr val="273239"/>
                </a:solidFill>
              </a:rPr>
              <a:t>                                                                                                         </a:t>
            </a:r>
            <a:r>
              <a:rPr lang="en-US" dirty="0" smtClean="0">
                <a:solidFill>
                  <a:srgbClr val="273239"/>
                </a:solidFill>
              </a:rPr>
              <a:t> </a:t>
            </a:r>
            <a:r>
              <a:rPr lang="en-US" sz="3200" dirty="0">
                <a:solidFill>
                  <a:srgbClr val="273239"/>
                </a:solidFill>
              </a:rPr>
              <a:t> </a:t>
            </a:r>
            <a:r>
              <a:rPr lang="en-US" dirty="0">
                <a:solidFill>
                  <a:srgbClr val="273239"/>
                </a:solidFill>
              </a:rPr>
              <a:t>                                                                                                            </a:t>
            </a:r>
            <a:endParaRPr lang="en-US" sz="1050" dirty="0"/>
          </a:p>
          <a:p>
            <a:pPr marL="0" lvl="0" indent="0" eaLnBrk="0" fontAlgn="base" hangingPunct="0">
              <a:spcBef>
                <a:spcPct val="0"/>
              </a:spcBef>
              <a:spcAft>
                <a:spcPct val="0"/>
              </a:spcAft>
              <a:buNone/>
            </a:pPr>
            <a:r>
              <a:rPr lang="en-US" b="1" dirty="0">
                <a:solidFill>
                  <a:srgbClr val="273239"/>
                </a:solidFill>
              </a:rPr>
              <a:t>So the DISTANCE MATRIX will look like this</a:t>
            </a:r>
            <a:r>
              <a:rPr lang="en-US" b="1" dirty="0" smtClean="0">
                <a:solidFill>
                  <a:srgbClr val="273239"/>
                </a:solidFill>
              </a:rPr>
              <a:t>:</a:t>
            </a:r>
          </a:p>
          <a:p>
            <a:pPr marL="0" lvl="0" indent="0" eaLnBrk="0" fontAlgn="base" hangingPunct="0">
              <a:spcBef>
                <a:spcPct val="0"/>
              </a:spcBef>
              <a:spcAft>
                <a:spcPct val="0"/>
              </a:spcAft>
              <a:buNone/>
            </a:pPr>
            <a:endParaRPr lang="en-US" sz="1050" b="1" dirty="0">
              <a:solidFill>
                <a:srgbClr val="273239"/>
              </a:solidFill>
            </a:endParaRPr>
          </a:p>
          <a:p>
            <a:pPr marL="0" lvl="0" indent="0" eaLnBrk="0" fontAlgn="base" hangingPunct="0">
              <a:spcBef>
                <a:spcPct val="0"/>
              </a:spcBef>
              <a:spcAft>
                <a:spcPct val="0"/>
              </a:spcAft>
              <a:buNone/>
            </a:pPr>
            <a:endParaRPr lang="en-US" sz="1050" b="1" dirty="0" smtClean="0">
              <a:solidFill>
                <a:srgbClr val="273239"/>
              </a:solidFill>
            </a:endParaRPr>
          </a:p>
          <a:p>
            <a:pPr marL="0" lvl="0" indent="0" eaLnBrk="0" fontAlgn="base" hangingPunct="0">
              <a:spcBef>
                <a:spcPct val="0"/>
              </a:spcBef>
              <a:spcAft>
                <a:spcPct val="0"/>
              </a:spcAft>
              <a:buNone/>
            </a:pPr>
            <a:endParaRPr lang="en-US" sz="1050" dirty="0"/>
          </a:p>
          <a:p>
            <a:pPr marL="0" lvl="0" indent="0" eaLnBrk="0" fontAlgn="base" hangingPunct="0">
              <a:spcBef>
                <a:spcPct val="0"/>
              </a:spcBef>
              <a:spcAft>
                <a:spcPct val="0"/>
              </a:spcAft>
              <a:buNone/>
            </a:pPr>
            <a:r>
              <a:rPr lang="en-US" dirty="0">
                <a:solidFill>
                  <a:srgbClr val="273239"/>
                </a:solidFill>
              </a:rPr>
              <a:t>  </a:t>
            </a:r>
            <a:endParaRPr lang="en-US" dirty="0" smtClean="0">
              <a:solidFill>
                <a:srgbClr val="273239"/>
              </a:solidFill>
            </a:endParaRPr>
          </a:p>
          <a:p>
            <a:pPr marL="0" lvl="0" indent="0" eaLnBrk="0" fontAlgn="base" hangingPunct="0">
              <a:spcBef>
                <a:spcPct val="0"/>
              </a:spcBef>
              <a:spcAft>
                <a:spcPct val="0"/>
              </a:spcAft>
              <a:buNone/>
            </a:pPr>
            <a:endParaRPr lang="en-US" sz="1050" dirty="0" smtClean="0"/>
          </a:p>
          <a:p>
            <a:pPr marL="0" lvl="0" indent="0" eaLnBrk="0" fontAlgn="base" hangingPunct="0">
              <a:spcBef>
                <a:spcPct val="0"/>
              </a:spcBef>
              <a:spcAft>
                <a:spcPct val="0"/>
              </a:spcAft>
              <a:buNone/>
            </a:pPr>
            <a:endParaRPr lang="en-US" sz="1050" dirty="0"/>
          </a:p>
          <a:p>
            <a:pPr marL="0" lvl="0" indent="0" eaLnBrk="0" fontAlgn="base" hangingPunct="0">
              <a:spcBef>
                <a:spcPct val="0"/>
              </a:spcBef>
              <a:spcAft>
                <a:spcPct val="0"/>
              </a:spcAft>
              <a:buNone/>
            </a:pPr>
            <a:endParaRPr lang="en-US" sz="1050" dirty="0" smtClean="0"/>
          </a:p>
          <a:p>
            <a:pPr marL="0" lvl="0" indent="0" eaLnBrk="0" fontAlgn="base" hangingPunct="0">
              <a:spcBef>
                <a:spcPct val="0"/>
              </a:spcBef>
              <a:spcAft>
                <a:spcPct val="0"/>
              </a:spcAft>
              <a:buNone/>
            </a:pPr>
            <a:endParaRPr lang="en-US" sz="1050" dirty="0"/>
          </a:p>
          <a:p>
            <a:pPr marL="0" lvl="0" indent="0" eaLnBrk="0" fontAlgn="base" hangingPunct="0">
              <a:spcBef>
                <a:spcPct val="0"/>
              </a:spcBef>
              <a:spcAft>
                <a:spcPct val="0"/>
              </a:spcAft>
              <a:buNone/>
            </a:pPr>
            <a:endParaRPr lang="en-US" sz="1050" dirty="0" smtClean="0"/>
          </a:p>
          <a:p>
            <a:pPr marL="0" lvl="0" indent="0" eaLnBrk="0" fontAlgn="base" hangingPunct="0">
              <a:spcBef>
                <a:spcPct val="0"/>
              </a:spcBef>
              <a:spcAft>
                <a:spcPct val="0"/>
              </a:spcAft>
              <a:buNone/>
            </a:pPr>
            <a:endParaRPr lang="en-US" sz="1050" dirty="0"/>
          </a:p>
          <a:p>
            <a:pPr marL="0" lvl="0" indent="0" eaLnBrk="0" fontAlgn="base" hangingPunct="0">
              <a:spcBef>
                <a:spcPct val="0"/>
              </a:spcBef>
              <a:spcAft>
                <a:spcPct val="0"/>
              </a:spcAft>
              <a:buNone/>
            </a:pPr>
            <a:endParaRPr lang="en-US" sz="1050" dirty="0" smtClean="0"/>
          </a:p>
          <a:p>
            <a:pPr marL="0" lvl="0" indent="0" eaLnBrk="0" fontAlgn="base" hangingPunct="0">
              <a:spcBef>
                <a:spcPct val="0"/>
              </a:spcBef>
              <a:spcAft>
                <a:spcPct val="0"/>
              </a:spcAft>
              <a:buNone/>
            </a:pPr>
            <a:endParaRPr lang="en-US" sz="1050" dirty="0"/>
          </a:p>
        </p:txBody>
      </p:sp>
      <p:sp>
        <p:nvSpPr>
          <p:cNvPr id="5" name="AutoShape 2" descr="d[(x,y)(a,b)] = \sqrt{(x-a)^2 + (y-b)^2}"/>
          <p:cNvSpPr>
            <a:spLocks noChangeAspect="1" noChangeArrowheads="1"/>
          </p:cNvSpPr>
          <p:nvPr/>
        </p:nvSpPr>
        <p:spPr bwMode="auto">
          <a:xfrm>
            <a:off x="3109913" y="-457200"/>
            <a:ext cx="4029075"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d(P1,P2) = \sqrt{(0.4-0.22)^2 + (0.53-0.38)^2}           "/>
          <p:cNvSpPr>
            <a:spLocks noChangeAspect="1" noChangeArrowheads="1"/>
          </p:cNvSpPr>
          <p:nvPr/>
        </p:nvSpPr>
        <p:spPr bwMode="auto">
          <a:xfrm>
            <a:off x="46038" y="30163"/>
            <a:ext cx="4848225"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sqrt{(0.18)^2 + (0.15)^2} = \sqrt{0.0324+0.0225} = 0.23"/>
          <p:cNvSpPr>
            <a:spLocks noChangeAspect="1" noChangeArrowheads="1"/>
          </p:cNvSpPr>
          <p:nvPr/>
        </p:nvSpPr>
        <p:spPr bwMode="auto">
          <a:xfrm>
            <a:off x="5181600" y="30163"/>
            <a:ext cx="504825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 descr="\begin{pmatrix} &amp; P1 &amp; P2 &amp; P3 &amp; P4 &amp; P5 &amp; P6 \\ P1 &amp; 0 \\ P2 &amp; 0.23 &amp; 0 \\ P3 &amp; &amp; &amp; 0 \\ P4 &amp; &amp; &amp; &amp; 0 \\ P5 &amp; &amp; &amp; &amp; &amp; 0 \\ P6 &amp; &amp; &amp; &amp; &amp; &amp; 0 \\ \end{pmatrix}"/>
          <p:cNvSpPr>
            <a:spLocks noChangeAspect="1" noChangeArrowheads="1"/>
          </p:cNvSpPr>
          <p:nvPr/>
        </p:nvSpPr>
        <p:spPr bwMode="auto">
          <a:xfrm>
            <a:off x="46038" y="517525"/>
            <a:ext cx="4057650" cy="2105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029200" y="788939"/>
            <a:ext cx="3038899" cy="352474"/>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075407" y="1865264"/>
            <a:ext cx="7249537" cy="352474"/>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875572" y="3048000"/>
            <a:ext cx="3010320" cy="1762371"/>
          </a:xfrm>
          <a:prstGeom prst="rect">
            <a:avLst/>
          </a:prstGeom>
        </p:spPr>
      </p:pic>
    </p:spTree>
    <p:extLst>
      <p:ext uri="{BB962C8B-B14F-4D97-AF65-F5344CB8AC3E}">
        <p14:creationId xmlns:p14="http://schemas.microsoft.com/office/powerpoint/2010/main" val="31617014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0"/>
            <a:ext cx="10972800" cy="4525963"/>
          </a:xfrm>
        </p:spPr>
        <p:txBody>
          <a:bodyPr/>
          <a:lstStyle/>
          <a:p>
            <a:pPr lvl="0"/>
            <a:r>
              <a:rPr lang="en-US" dirty="0">
                <a:solidFill>
                  <a:srgbClr val="273239"/>
                </a:solidFill>
              </a:rPr>
              <a:t>Similarly, find the Euclidean distance for every point. But there is one point to focus on that the diagonal of the above distance matrix is a special point for us. The distance above and below the diagonal will be same. </a:t>
            </a:r>
            <a:r>
              <a:rPr lang="en-US" b="1" dirty="0">
                <a:solidFill>
                  <a:srgbClr val="273239"/>
                </a:solidFill>
              </a:rPr>
              <a:t>For </a:t>
            </a:r>
            <a:r>
              <a:rPr lang="en-US" b="1" dirty="0" err="1">
                <a:solidFill>
                  <a:srgbClr val="273239"/>
                </a:solidFill>
              </a:rPr>
              <a:t>eg</a:t>
            </a:r>
            <a:r>
              <a:rPr lang="en-US" b="1" dirty="0">
                <a:solidFill>
                  <a:srgbClr val="273239"/>
                </a:solidFill>
              </a:rPr>
              <a:t>: d(P2, P5) is equivalent to d(P5, P2)</a:t>
            </a:r>
            <a:r>
              <a:rPr lang="en-US" dirty="0">
                <a:solidFill>
                  <a:srgbClr val="273239"/>
                </a:solidFill>
              </a:rPr>
              <a:t>. So we will find the distance of the below section of the matrix. </a:t>
            </a:r>
            <a:endParaRPr lang="en-US" sz="20300" dirty="0">
              <a:solidFill>
                <a:srgbClr val="273239"/>
              </a:solidFill>
            </a:endParaRP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86000" y="1981200"/>
            <a:ext cx="6582640" cy="4560324"/>
          </a:xfrm>
          <a:prstGeom prst="rect">
            <a:avLst/>
          </a:prstGeom>
        </p:spPr>
      </p:pic>
    </p:spTree>
    <p:extLst>
      <p:ext uri="{BB962C8B-B14F-4D97-AF65-F5344CB8AC3E}">
        <p14:creationId xmlns:p14="http://schemas.microsoft.com/office/powerpoint/2010/main" val="135327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14400" y="228600"/>
            <a:ext cx="6987094" cy="6346768"/>
          </a:xfrm>
          <a:prstGeom prst="rect">
            <a:avLst/>
          </a:prstGeom>
        </p:spPr>
      </p:pic>
      <p:sp>
        <p:nvSpPr>
          <p:cNvPr id="2" name="TextBox 1"/>
          <p:cNvSpPr txBox="1"/>
          <p:nvPr/>
        </p:nvSpPr>
        <p:spPr>
          <a:xfrm>
            <a:off x="5943600" y="5852071"/>
            <a:ext cx="609600" cy="276999"/>
          </a:xfrm>
          <a:prstGeom prst="rect">
            <a:avLst/>
          </a:prstGeom>
          <a:solidFill>
            <a:schemeClr val="bg1"/>
          </a:solidFill>
        </p:spPr>
        <p:txBody>
          <a:bodyPr wrap="square" rtlCol="0">
            <a:spAutoFit/>
          </a:bodyPr>
          <a:lstStyle/>
          <a:p>
            <a:r>
              <a:rPr lang="en-US" sz="1200" b="1" dirty="0" smtClean="0"/>
              <a:t>0.15</a:t>
            </a:r>
            <a:endParaRPr lang="en-US" sz="1200" b="1" dirty="0"/>
          </a:p>
        </p:txBody>
      </p:sp>
      <p:sp>
        <p:nvSpPr>
          <p:cNvPr id="6" name="TextBox 5"/>
          <p:cNvSpPr txBox="1"/>
          <p:nvPr/>
        </p:nvSpPr>
        <p:spPr>
          <a:xfrm>
            <a:off x="6400800" y="6075219"/>
            <a:ext cx="609600" cy="276999"/>
          </a:xfrm>
          <a:prstGeom prst="rect">
            <a:avLst/>
          </a:prstGeom>
          <a:solidFill>
            <a:schemeClr val="bg1"/>
          </a:solidFill>
        </p:spPr>
        <p:txBody>
          <a:bodyPr wrap="square" rtlCol="0">
            <a:spAutoFit/>
          </a:bodyPr>
          <a:lstStyle/>
          <a:p>
            <a:r>
              <a:rPr lang="en-US" sz="1200" b="1" dirty="0" smtClean="0"/>
              <a:t>0.28</a:t>
            </a:r>
            <a:endParaRPr lang="en-US" sz="1200" b="1" dirty="0"/>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162800" y="1524000"/>
            <a:ext cx="4907387" cy="2362200"/>
          </a:xfrm>
          <a:prstGeom prst="rect">
            <a:avLst/>
          </a:prstGeom>
        </p:spPr>
      </p:pic>
      <p:sp>
        <p:nvSpPr>
          <p:cNvPr id="3" name="Rectangle 2"/>
          <p:cNvSpPr/>
          <p:nvPr/>
        </p:nvSpPr>
        <p:spPr>
          <a:xfrm>
            <a:off x="8763000" y="1120162"/>
            <a:ext cx="1173911" cy="369332"/>
          </a:xfrm>
          <a:prstGeom prst="rect">
            <a:avLst/>
          </a:prstGeom>
        </p:spPr>
        <p:txBody>
          <a:bodyPr wrap="none">
            <a:spAutoFit/>
          </a:bodyPr>
          <a:lstStyle/>
          <a:p>
            <a:r>
              <a:rPr lang="en-US" dirty="0"/>
              <a:t>Correction</a:t>
            </a:r>
          </a:p>
        </p:txBody>
      </p:sp>
    </p:spTree>
    <p:extLst>
      <p:ext uri="{BB962C8B-B14F-4D97-AF65-F5344CB8AC3E}">
        <p14:creationId xmlns:p14="http://schemas.microsoft.com/office/powerpoint/2010/main" val="3464404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p:txBody>
          <a:bodyPr/>
          <a:lstStyle/>
          <a:p>
            <a:r>
              <a:rPr lang="en-US" u="sng" dirty="0" smtClean="0"/>
              <a:t>Problem:</a:t>
            </a:r>
            <a:endParaRPr lang="en-US" b="1" dirty="0"/>
          </a:p>
          <a:p>
            <a:endParaRPr lang="en-US" dirty="0"/>
          </a:p>
          <a:p>
            <a:r>
              <a:rPr lang="en-US" dirty="0" smtClean="0"/>
              <a:t>Use K-Means Algorithm to create two clusters-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276600"/>
            <a:ext cx="3905250" cy="257175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09601"/>
            <a:ext cx="10591800" cy="4495799"/>
          </a:xfrm>
        </p:spPr>
        <p:txBody>
          <a:bodyPr/>
          <a:lstStyle/>
          <a:p>
            <a:pPr fontAlgn="base"/>
            <a:r>
              <a:rPr lang="en-US" b="1" dirty="0"/>
              <a:t>Step 2: </a:t>
            </a:r>
            <a:r>
              <a:rPr lang="en-US" dirty="0"/>
              <a:t>Merging the two closest members of the two clusters and finding the minimum element in distance matrix. Here the </a:t>
            </a:r>
            <a:r>
              <a:rPr lang="en-US" b="1" dirty="0"/>
              <a:t>minimum value is 0.10</a:t>
            </a:r>
            <a:r>
              <a:rPr lang="en-US" dirty="0"/>
              <a:t> and hence we combine P3 and P6 (as 0.10 came in the P6 row and P3 column). Now, form clusters of elements corresponding to the minimum value and update the distance matrix. To update the distance matrix:</a:t>
            </a:r>
          </a:p>
          <a:p>
            <a:pPr fontAlgn="base"/>
            <a:r>
              <a:rPr lang="en-US" dirty="0"/>
              <a:t>min ((P3,P6), P1) = min ((P3,P1), (P6,P1)) = min (0.22,0.24) = 0.22</a:t>
            </a:r>
          </a:p>
          <a:p>
            <a:pPr fontAlgn="base"/>
            <a:r>
              <a:rPr lang="en-US" dirty="0"/>
              <a:t>min ((P3,P6), P2) = min ((P3,P2), (P6,P2)) = min (0.14,0.24) = 0.14</a:t>
            </a:r>
          </a:p>
          <a:p>
            <a:pPr fontAlgn="base"/>
            <a:r>
              <a:rPr lang="en-US" dirty="0"/>
              <a:t>min ((P3,P6), P4) = min ((P3,P4), (P6,P4)) = min (0.13,0.22) = 0.13</a:t>
            </a:r>
          </a:p>
          <a:p>
            <a:pPr fontAlgn="base"/>
            <a:r>
              <a:rPr lang="en-US" dirty="0"/>
              <a:t>min ((P3,P6), P5) = min ((P3,P5), (P6,P5)) = min (0.28,0.39) = 0.28</a:t>
            </a:r>
          </a:p>
          <a:p>
            <a:pPr fontAlgn="base"/>
            <a:r>
              <a:rPr lang="en-US" b="1" dirty="0"/>
              <a:t>Now we will update the Distance Matrix:</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267200" y="4038600"/>
            <a:ext cx="4195674" cy="1905000"/>
          </a:xfrm>
          <a:prstGeom prst="rect">
            <a:avLst/>
          </a:prstGeom>
        </p:spPr>
      </p:pic>
      <p:sp>
        <p:nvSpPr>
          <p:cNvPr id="5" name="TextBox 4"/>
          <p:cNvSpPr txBox="1"/>
          <p:nvPr/>
        </p:nvSpPr>
        <p:spPr>
          <a:xfrm>
            <a:off x="6553200" y="5247500"/>
            <a:ext cx="609600" cy="292388"/>
          </a:xfrm>
          <a:prstGeom prst="rect">
            <a:avLst/>
          </a:prstGeom>
          <a:solidFill>
            <a:schemeClr val="bg1"/>
          </a:solidFill>
        </p:spPr>
        <p:txBody>
          <a:bodyPr wrap="square" rtlCol="0">
            <a:spAutoFit/>
          </a:bodyPr>
          <a:lstStyle/>
          <a:p>
            <a:r>
              <a:rPr lang="en-US" sz="1300" b="1" dirty="0" smtClean="0"/>
              <a:t>0.15</a:t>
            </a:r>
            <a:endParaRPr lang="en-US" sz="1300" b="1" dirty="0"/>
          </a:p>
        </p:txBody>
      </p:sp>
      <p:sp>
        <p:nvSpPr>
          <p:cNvPr id="6" name="TextBox 5"/>
          <p:cNvSpPr txBox="1"/>
          <p:nvPr/>
        </p:nvSpPr>
        <p:spPr>
          <a:xfrm>
            <a:off x="7315200" y="5554265"/>
            <a:ext cx="609600" cy="276999"/>
          </a:xfrm>
          <a:prstGeom prst="rect">
            <a:avLst/>
          </a:prstGeom>
          <a:solidFill>
            <a:schemeClr val="bg1"/>
          </a:solidFill>
        </p:spPr>
        <p:txBody>
          <a:bodyPr wrap="square" rtlCol="0">
            <a:spAutoFit/>
          </a:bodyPr>
          <a:lstStyle/>
          <a:p>
            <a:r>
              <a:rPr lang="en-US" sz="1200" b="1" dirty="0" smtClean="0"/>
              <a:t>0.28</a:t>
            </a:r>
            <a:endParaRPr lang="en-US" sz="1200" b="1" dirty="0"/>
          </a:p>
        </p:txBody>
      </p:sp>
    </p:spTree>
    <p:extLst>
      <p:ext uri="{BB962C8B-B14F-4D97-AF65-F5344CB8AC3E}">
        <p14:creationId xmlns:p14="http://schemas.microsoft.com/office/powerpoint/2010/main" val="4395519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10972800" cy="4525963"/>
          </a:xfrm>
        </p:spPr>
        <p:txBody>
          <a:bodyPr/>
          <a:lstStyle/>
          <a:p>
            <a:pPr fontAlgn="base"/>
            <a:r>
              <a:rPr lang="en-US" b="1" dirty="0"/>
              <a:t>Now we will repeat the same process. </a:t>
            </a:r>
            <a:r>
              <a:rPr lang="en-US" dirty="0"/>
              <a:t>Merge two closest members of the two clusters and find the minimum element in distance matrix. The </a:t>
            </a:r>
            <a:r>
              <a:rPr lang="en-US" b="1" dirty="0"/>
              <a:t>minimum value is 0.13 </a:t>
            </a:r>
            <a:r>
              <a:rPr lang="en-US" dirty="0"/>
              <a:t>and hence we combine P3, P6 and P4. Now, form the clusters of elements corresponding to the minimum values and update the Distance matrix. In order to find, what we have to update in distance matrix,</a:t>
            </a:r>
          </a:p>
          <a:p>
            <a:pPr fontAlgn="base"/>
            <a:r>
              <a:rPr lang="en-US" dirty="0"/>
              <a:t>min (((P3,P6) P4), P1) = min (((P3,P6), P1), (P4,P1)) = min (0.22,0.37) = 0.22</a:t>
            </a:r>
          </a:p>
          <a:p>
            <a:pPr fontAlgn="base"/>
            <a:r>
              <a:rPr lang="en-US" dirty="0"/>
              <a:t>min (((P3,P6), P4), P2) = min (((P3,P6), P2), (P4,P2)) = min (0.14,0.19) = 0.14</a:t>
            </a:r>
          </a:p>
          <a:p>
            <a:pPr fontAlgn="base"/>
            <a:r>
              <a:rPr lang="en-US" dirty="0"/>
              <a:t>min (((P3,P6), P4), P5) = min (((P3,P6), P5), (P4,P5)) = min (0.28,0.23) = 0.23</a:t>
            </a:r>
          </a:p>
          <a:p>
            <a:pPr fontAlgn="base"/>
            <a:r>
              <a:rPr lang="en-US" b="1" dirty="0"/>
              <a:t>Now we will update the Distance Matrix:</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4300287" y="3505200"/>
            <a:ext cx="4245794" cy="1554163"/>
          </a:xfrm>
          <a:prstGeom prst="rect">
            <a:avLst/>
          </a:prstGeom>
        </p:spPr>
      </p:pic>
    </p:spTree>
    <p:extLst>
      <p:ext uri="{BB962C8B-B14F-4D97-AF65-F5344CB8AC3E}">
        <p14:creationId xmlns:p14="http://schemas.microsoft.com/office/powerpoint/2010/main" val="865957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10972800" cy="4952999"/>
          </a:xfrm>
        </p:spPr>
        <p:txBody>
          <a:bodyPr>
            <a:normAutofit lnSpcReduction="10000"/>
          </a:bodyPr>
          <a:lstStyle/>
          <a:p>
            <a:pPr fontAlgn="base"/>
            <a:r>
              <a:rPr lang="en-US" b="1" dirty="0"/>
              <a:t>Again repeating the same process: </a:t>
            </a:r>
            <a:r>
              <a:rPr lang="en-US" dirty="0"/>
              <a:t>The </a:t>
            </a:r>
            <a:r>
              <a:rPr lang="en-US" b="1" dirty="0"/>
              <a:t>minimum value is 0.14</a:t>
            </a:r>
            <a:r>
              <a:rPr lang="en-US" dirty="0"/>
              <a:t> and hence we combine P2 and P5. Now, form cluster of elements corresponding to minimum value and update the distance matrix. To update the distance matrix:</a:t>
            </a:r>
          </a:p>
          <a:p>
            <a:pPr fontAlgn="base"/>
            <a:r>
              <a:rPr lang="en-US" dirty="0"/>
              <a:t>min ((P2,P5), P1) = min ((P2,P1), (P5,P1)) = min (0.23, 0.34) = 0.23</a:t>
            </a:r>
          </a:p>
          <a:p>
            <a:pPr fontAlgn="base"/>
            <a:r>
              <a:rPr lang="en-US" dirty="0"/>
              <a:t>min ((P2,P5), (P3,P6,P4)) = min ((P3,P6,P4), (P3,P6,P4)) = min (0.14. 0.23) = 0.14</a:t>
            </a:r>
          </a:p>
          <a:p>
            <a:pPr fontAlgn="base"/>
            <a:r>
              <a:rPr lang="en-US" b="1" dirty="0"/>
              <a:t>Update Distance Matrix will be</a:t>
            </a:r>
            <a:r>
              <a:rPr lang="en-US" b="1" dirty="0" smtClean="0"/>
              <a:t>:</a:t>
            </a:r>
          </a:p>
          <a:p>
            <a:pPr fontAlgn="base"/>
            <a:endParaRPr lang="en-US" b="1" dirty="0"/>
          </a:p>
          <a:p>
            <a:pPr fontAlgn="base"/>
            <a:endParaRPr lang="en-US" b="1" dirty="0" smtClean="0"/>
          </a:p>
          <a:p>
            <a:pPr fontAlgn="base"/>
            <a:endParaRPr lang="en-US" b="1" dirty="0"/>
          </a:p>
          <a:p>
            <a:pPr fontAlgn="base"/>
            <a:endParaRPr lang="en-US" b="1" dirty="0" smtClean="0"/>
          </a:p>
          <a:p>
            <a:pPr fontAlgn="base"/>
            <a:r>
              <a:rPr lang="en-US" b="1" dirty="0"/>
              <a:t>Again repeating the same process: </a:t>
            </a:r>
            <a:r>
              <a:rPr lang="en-US" dirty="0"/>
              <a:t>The </a:t>
            </a:r>
            <a:r>
              <a:rPr lang="en-US" b="1" dirty="0"/>
              <a:t>minimum value is  0.14</a:t>
            </a:r>
            <a:r>
              <a:rPr lang="en-US" dirty="0"/>
              <a:t> and hence we combine P2,P5 and P3,P6,P4. Now, form cluster of elements corresponding to minimum value and update the distance matrix. To update the distance matrix:</a:t>
            </a:r>
          </a:p>
          <a:p>
            <a:pPr fontAlgn="base"/>
            <a:r>
              <a:rPr lang="en-US" dirty="0"/>
              <a:t>min ((P2,P5,P3,P6,P4), P1) = min ((P2,P5), P1), ((P3,P6,P4), P1)) = min (0.23, 0.22) = 0.22</a:t>
            </a:r>
          </a:p>
          <a:p>
            <a:pPr fontAlgn="base"/>
            <a:r>
              <a:rPr lang="en-US" b="1" dirty="0"/>
              <a:t>Updated Distance Matrix will be:</a:t>
            </a:r>
            <a:endParaRPr lang="en-US" dirty="0"/>
          </a:p>
          <a:p>
            <a:pPr fontAlgn="base"/>
            <a:endParaRPr lang="en-US" dirty="0"/>
          </a:p>
        </p:txBody>
      </p:sp>
      <p:pic>
        <p:nvPicPr>
          <p:cNvPr id="4" name="Picture 3"/>
          <p:cNvPicPr>
            <a:picLocks noChangeAspect="1"/>
          </p:cNvPicPr>
          <p:nvPr/>
        </p:nvPicPr>
        <p:blipFill>
          <a:blip r:embed="rId2"/>
          <a:stretch>
            <a:fillRect/>
          </a:stretch>
        </p:blipFill>
        <p:spPr>
          <a:xfrm>
            <a:off x="4648200" y="2400214"/>
            <a:ext cx="3372321" cy="1219370"/>
          </a:xfrm>
          <a:prstGeom prst="rect">
            <a:avLst/>
          </a:prstGeom>
        </p:spPr>
      </p:pic>
      <p:pic>
        <p:nvPicPr>
          <p:cNvPr id="5" name="Picture 4"/>
          <p:cNvPicPr>
            <a:picLocks noChangeAspect="1"/>
          </p:cNvPicPr>
          <p:nvPr/>
        </p:nvPicPr>
        <p:blipFill>
          <a:blip r:embed="rId3"/>
          <a:stretch>
            <a:fillRect/>
          </a:stretch>
        </p:blipFill>
        <p:spPr>
          <a:xfrm>
            <a:off x="4953000" y="5562600"/>
            <a:ext cx="3991532" cy="952633"/>
          </a:xfrm>
          <a:prstGeom prst="rect">
            <a:avLst/>
          </a:prstGeom>
        </p:spPr>
      </p:pic>
    </p:spTree>
    <p:extLst>
      <p:ext uri="{BB962C8B-B14F-4D97-AF65-F5344CB8AC3E}">
        <p14:creationId xmlns:p14="http://schemas.microsoft.com/office/powerpoint/2010/main" val="1569499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 y="1142585"/>
            <a:ext cx="6020640" cy="2972215"/>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371600" y="4076333"/>
            <a:ext cx="6030167" cy="2629267"/>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756277" y="3962400"/>
            <a:ext cx="3857753" cy="1362233"/>
          </a:xfrm>
          <a:prstGeom prst="rect">
            <a:avLst/>
          </a:prstGeom>
        </p:spPr>
      </p:pic>
    </p:spTree>
    <p:extLst>
      <p:ext uri="{BB962C8B-B14F-4D97-AF65-F5344CB8AC3E}">
        <p14:creationId xmlns:p14="http://schemas.microsoft.com/office/powerpoint/2010/main" val="2324752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2837"/>
            <a:ext cx="10972800" cy="4525963"/>
          </a:xfrm>
        </p:spPr>
        <p:txBody>
          <a:bodyPr/>
          <a:lstStyle/>
          <a:p>
            <a:r>
              <a:rPr lang="en-US" dirty="0"/>
              <a:t>So now we have reached to the solution finally, the </a:t>
            </a:r>
            <a:r>
              <a:rPr lang="en-US" dirty="0" err="1"/>
              <a:t>dendrogram</a:t>
            </a:r>
            <a:r>
              <a:rPr lang="en-US" dirty="0"/>
              <a:t> for those question will be as follows:</a:t>
            </a:r>
          </a:p>
        </p:txBody>
      </p:sp>
      <p:pic>
        <p:nvPicPr>
          <p:cNvPr id="3074" name="Picture 2" descr="https://media.geeksforgeeks.org/wp-content/uploads/20210126191523/dendo1.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46981" y="1752600"/>
            <a:ext cx="5162550" cy="46005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411532" y="2590800"/>
            <a:ext cx="6780468" cy="2590800"/>
          </a:xfrm>
          <a:prstGeom prst="rect">
            <a:avLst/>
          </a:prstGeom>
        </p:spPr>
      </p:pic>
      <p:sp>
        <p:nvSpPr>
          <p:cNvPr id="4" name="Rectangle 3"/>
          <p:cNvSpPr/>
          <p:nvPr/>
        </p:nvSpPr>
        <p:spPr>
          <a:xfrm>
            <a:off x="8534400" y="1987034"/>
            <a:ext cx="1173911" cy="369332"/>
          </a:xfrm>
          <a:prstGeom prst="rect">
            <a:avLst/>
          </a:prstGeom>
        </p:spPr>
        <p:txBody>
          <a:bodyPr wrap="none">
            <a:spAutoFit/>
          </a:bodyPr>
          <a:lstStyle/>
          <a:p>
            <a:r>
              <a:rPr lang="en-US" dirty="0"/>
              <a:t>Correction</a:t>
            </a:r>
          </a:p>
        </p:txBody>
      </p:sp>
    </p:spTree>
    <p:extLst>
      <p:ext uri="{BB962C8B-B14F-4D97-AF65-F5344CB8AC3E}">
        <p14:creationId xmlns:p14="http://schemas.microsoft.com/office/powerpoint/2010/main" val="35349778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10972800" cy="4525963"/>
          </a:xfrm>
        </p:spPr>
        <p:txBody>
          <a:bodyPr/>
          <a:lstStyle/>
          <a:p>
            <a:pPr fontAlgn="base"/>
            <a:r>
              <a:rPr lang="en-US" dirty="0"/>
              <a:t>2. Agglomerative Algorithm: </a:t>
            </a:r>
            <a:r>
              <a:rPr lang="en-US" b="1" dirty="0"/>
              <a:t>Complete Link</a:t>
            </a:r>
            <a:endParaRPr lang="en-US" dirty="0"/>
          </a:p>
          <a:p>
            <a:pPr fontAlgn="base"/>
            <a:r>
              <a:rPr lang="en-US" dirty="0"/>
              <a:t>In this algorithm, complete farthest distance or complete linkage is the agglomerative method that uses the distance between the members that are the farthest apart.</a:t>
            </a:r>
          </a:p>
          <a:p>
            <a:pPr fontAlgn="base"/>
            <a:r>
              <a:rPr lang="en-US" b="1" dirty="0"/>
              <a:t>Question. For the given set of points, identify clusters using the complete link agglomerative clustering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2447763"/>
              </p:ext>
            </p:extLst>
          </p:nvPr>
        </p:nvGraphicFramePr>
        <p:xfrm>
          <a:off x="3962400" y="2438400"/>
          <a:ext cx="5029200" cy="3840480"/>
        </p:xfrm>
        <a:graphic>
          <a:graphicData uri="http://schemas.openxmlformats.org/drawingml/2006/table">
            <a:tbl>
              <a:tblPr/>
              <a:tblGrid>
                <a:gridCol w="1676400"/>
                <a:gridCol w="1676400"/>
                <a:gridCol w="1676400"/>
              </a:tblGrid>
              <a:tr h="0">
                <a:tc>
                  <a:txBody>
                    <a:bodyPr/>
                    <a:lstStyle/>
                    <a:p>
                      <a:pPr algn="ctr" fontAlgn="base"/>
                      <a:r>
                        <a:rPr lang="en-US" sz="2200" b="1" dirty="0">
                          <a:effectLst/>
                        </a:rPr>
                        <a:t>Sample No</a:t>
                      </a:r>
                      <a:endParaRPr lang="en-US" sz="2200" b="0" dirty="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1">
                          <a:effectLst/>
                        </a:rPr>
                        <a:t>X</a:t>
                      </a:r>
                      <a:endParaRPr lang="en-US" sz="22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1">
                          <a:effectLst/>
                        </a:rPr>
                        <a:t>Y</a:t>
                      </a:r>
                      <a:endParaRPr lang="en-US" sz="22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200" b="0">
                          <a:effectLst/>
                        </a:rPr>
                        <a:t>P1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200" b="0" dirty="0">
                          <a:effectLst/>
                        </a:rPr>
                        <a:t>P2</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1.5</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1.5</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200" b="0">
                          <a:effectLst/>
                        </a:rPr>
                        <a:t>P3</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5</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5</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200" b="0">
                          <a:effectLst/>
                        </a:rPr>
                        <a:t>P4</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3</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4</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200" b="0">
                          <a:effectLst/>
                        </a:rPr>
                        <a:t>P5</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dirty="0">
                          <a:effectLst/>
                        </a:rPr>
                        <a:t>4</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4</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ctr" fontAlgn="base"/>
                      <a:r>
                        <a:rPr lang="en-US" sz="2200" b="0">
                          <a:effectLst/>
                        </a:rPr>
                        <a:t>P6</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a:effectLst/>
                        </a:rPr>
                        <a:t>3</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200" b="0" dirty="0">
                          <a:effectLst/>
                        </a:rPr>
                        <a:t>3.5</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2142283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10972800" cy="6172200"/>
          </a:xfrm>
        </p:spPr>
        <p:txBody>
          <a:bodyPr>
            <a:normAutofit lnSpcReduction="10000"/>
          </a:bodyPr>
          <a:lstStyle/>
          <a:p>
            <a:r>
              <a:rPr lang="en-US" b="1" dirty="0"/>
              <a:t>Step 1: </a:t>
            </a:r>
            <a:r>
              <a:rPr lang="en-US" dirty="0"/>
              <a:t>Compute the distance matrix by</a:t>
            </a:r>
            <a:r>
              <a:rPr lang="en-US" dirty="0" smtClean="0"/>
              <a:t>:</a:t>
            </a:r>
          </a:p>
          <a:p>
            <a:endParaRPr lang="en-US" dirty="0"/>
          </a:p>
          <a:p>
            <a:pPr fontAlgn="base"/>
            <a:r>
              <a:rPr lang="en-US" dirty="0"/>
              <a:t>So we have to find the </a:t>
            </a:r>
            <a:r>
              <a:rPr lang="en-US" dirty="0" err="1"/>
              <a:t>euclidean</a:t>
            </a:r>
            <a:r>
              <a:rPr lang="en-US" dirty="0"/>
              <a:t> distance between each and every point, say we first find the </a:t>
            </a:r>
            <a:r>
              <a:rPr lang="en-US" dirty="0" err="1"/>
              <a:t>euclidean</a:t>
            </a:r>
            <a:r>
              <a:rPr lang="en-US" dirty="0"/>
              <a:t> distance between P1 and P2.  </a:t>
            </a:r>
            <a:r>
              <a:rPr lang="en-US" dirty="0" smtClean="0"/>
              <a:t>(</a:t>
            </a:r>
            <a:r>
              <a:rPr lang="en-US" dirty="0"/>
              <a:t>F</a:t>
            </a:r>
            <a:r>
              <a:rPr lang="en-US" dirty="0" smtClean="0"/>
              <a:t>ORMULA </a:t>
            </a:r>
            <a:r>
              <a:rPr lang="en-US" dirty="0"/>
              <a:t>FOR CALCULATING THE DISTANCE IS SAME AS ABOVE)</a:t>
            </a:r>
          </a:p>
          <a:p>
            <a:pPr fontAlgn="base"/>
            <a:r>
              <a:rPr lang="en-US" dirty="0"/>
              <a:t>Say the Distance Matrix for  some points is :</a:t>
            </a:r>
          </a:p>
          <a:p>
            <a:endParaRPr lang="en-US" dirty="0" smtClean="0"/>
          </a:p>
          <a:p>
            <a:endParaRPr lang="en-US" dirty="0"/>
          </a:p>
          <a:p>
            <a:endParaRPr lang="en-US" dirty="0" smtClean="0"/>
          </a:p>
          <a:p>
            <a:endParaRPr lang="en-US" dirty="0" smtClean="0"/>
          </a:p>
          <a:p>
            <a:endParaRPr lang="en-US" dirty="0" smtClean="0"/>
          </a:p>
          <a:p>
            <a:endParaRPr lang="en-US" dirty="0"/>
          </a:p>
          <a:p>
            <a:pPr fontAlgn="base"/>
            <a:r>
              <a:rPr lang="en-US" b="1" dirty="0"/>
              <a:t>Step 2: </a:t>
            </a:r>
            <a:r>
              <a:rPr lang="en-US" dirty="0"/>
              <a:t>Merging the two closest members of the two clusters and finding the minimum element in distance matrix. So, the </a:t>
            </a:r>
            <a:r>
              <a:rPr lang="en-US" b="1" dirty="0"/>
              <a:t>minimum value is 0.5 </a:t>
            </a:r>
            <a:r>
              <a:rPr lang="en-US" dirty="0"/>
              <a:t>and hence we combine P4 and P6. To update the distance matrix,</a:t>
            </a:r>
          </a:p>
          <a:p>
            <a:pPr fontAlgn="base"/>
            <a:r>
              <a:rPr lang="en-US" dirty="0"/>
              <a:t>max (d(P4,P6), P1) = max (d(P4,P1), d(P6,P1)) = </a:t>
            </a:r>
            <a:r>
              <a:rPr lang="en-US" b="1" dirty="0"/>
              <a:t>max </a:t>
            </a:r>
            <a:r>
              <a:rPr lang="en-US" dirty="0"/>
              <a:t>(3.6, 3.2) = 3.6</a:t>
            </a:r>
          </a:p>
          <a:p>
            <a:pPr fontAlgn="base"/>
            <a:r>
              <a:rPr lang="en-US" dirty="0"/>
              <a:t>max (d(P4,P6), P2) = max (d(P4,P2), d(P6,P2)) = max (2.92, 2.5) = 2.92</a:t>
            </a:r>
          </a:p>
          <a:p>
            <a:pPr fontAlgn="base"/>
            <a:r>
              <a:rPr lang="en-US" dirty="0"/>
              <a:t>max (d(P4,P6), P3) = max (d(P4,P3), d(P6,P3)) = max (2.24, 2.5) = 2.5</a:t>
            </a:r>
          </a:p>
          <a:p>
            <a:pPr fontAlgn="base"/>
            <a:r>
              <a:rPr lang="en-US" dirty="0"/>
              <a:t>max (d(P4,P6), P5) = max (d(P4,P5), d(P6,P5)) = max (1.0, 1.12) = 1.12 </a:t>
            </a:r>
          </a:p>
          <a:p>
            <a:pPr fontAlgn="base"/>
            <a:endParaRPr lang="en-US" dirty="0"/>
          </a:p>
          <a:p>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48200" y="899982"/>
            <a:ext cx="3062492" cy="319218"/>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048000" y="2590800"/>
            <a:ext cx="3343742" cy="1676634"/>
          </a:xfrm>
          <a:prstGeom prst="rect">
            <a:avLst/>
          </a:prstGeom>
        </p:spPr>
      </p:pic>
    </p:spTree>
    <p:extLst>
      <p:ext uri="{BB962C8B-B14F-4D97-AF65-F5344CB8AC3E}">
        <p14:creationId xmlns:p14="http://schemas.microsoft.com/office/powerpoint/2010/main" val="2181196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09600"/>
            <a:ext cx="10972800" cy="5943600"/>
          </a:xfrm>
        </p:spPr>
        <p:txBody>
          <a:bodyPr/>
          <a:lstStyle/>
          <a:p>
            <a:r>
              <a:rPr lang="en-US" b="1" dirty="0"/>
              <a:t>Updated distance matrix is</a:t>
            </a:r>
            <a:r>
              <a:rPr lang="en-US" b="1" dirty="0" smtClean="0"/>
              <a:t>:</a:t>
            </a:r>
          </a:p>
          <a:p>
            <a:endParaRPr lang="en-US" b="1" dirty="0"/>
          </a:p>
          <a:p>
            <a:endParaRPr lang="en-US" b="1" dirty="0" smtClean="0"/>
          </a:p>
          <a:p>
            <a:endParaRPr lang="en-US" b="1" dirty="0"/>
          </a:p>
          <a:p>
            <a:endParaRPr lang="en-US" b="1" dirty="0" smtClean="0"/>
          </a:p>
          <a:p>
            <a:pPr fontAlgn="base"/>
            <a:r>
              <a:rPr lang="en-US" dirty="0"/>
              <a:t>Again, merging the two closest members of the two clusters and finding the minimum element in distance matrix. We get the </a:t>
            </a:r>
            <a:r>
              <a:rPr lang="en-US" b="1" dirty="0"/>
              <a:t>minimum value as 0.71</a:t>
            </a:r>
            <a:r>
              <a:rPr lang="en-US" dirty="0"/>
              <a:t> and hence we combine P1 and P2. To update the distance matrix,</a:t>
            </a:r>
          </a:p>
          <a:p>
            <a:pPr fontAlgn="base"/>
            <a:r>
              <a:rPr lang="en-US" dirty="0"/>
              <a:t>max (d(P1, P2), P3) = max (d(P1, P3), d(P2, P3)) = max (5.66, 4.95) = 5.66</a:t>
            </a:r>
          </a:p>
          <a:p>
            <a:pPr fontAlgn="base"/>
            <a:r>
              <a:rPr lang="en-US" dirty="0"/>
              <a:t>max (d(P1,P2), (P4,P6)) = max (d(P1, P4, P6), d(P2, P4, P6)) = max (3.6, 2.92) = 3.6</a:t>
            </a:r>
          </a:p>
          <a:p>
            <a:pPr fontAlgn="base"/>
            <a:r>
              <a:rPr lang="en-US" dirty="0"/>
              <a:t>max (d(P1,P2), P5) = max (d(P1, P5), d(P2, P5)) = max (4.24, 3.53) = 4.24</a:t>
            </a:r>
          </a:p>
          <a:p>
            <a:pPr fontAlgn="base"/>
            <a:r>
              <a:rPr lang="en-US" b="1" dirty="0"/>
              <a:t>Updated distance matrix is:</a:t>
            </a:r>
            <a:endParaRPr lang="en-US" dirty="0"/>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48200" y="381000"/>
            <a:ext cx="3964162" cy="18288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029200" y="4724400"/>
            <a:ext cx="3981691" cy="1828800"/>
          </a:xfrm>
          <a:prstGeom prst="rect">
            <a:avLst/>
          </a:prstGeom>
        </p:spPr>
      </p:pic>
    </p:spTree>
    <p:extLst>
      <p:ext uri="{BB962C8B-B14F-4D97-AF65-F5344CB8AC3E}">
        <p14:creationId xmlns:p14="http://schemas.microsoft.com/office/powerpoint/2010/main" val="22552418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10972800" cy="6172200"/>
          </a:xfrm>
        </p:spPr>
        <p:txBody>
          <a:bodyPr/>
          <a:lstStyle/>
          <a:p>
            <a:pPr fontAlgn="base"/>
            <a:r>
              <a:rPr lang="en-US" dirty="0"/>
              <a:t>Again, merging the two closest members of the two clusters and finding the minimum element in distance matrix. We get the </a:t>
            </a:r>
            <a:r>
              <a:rPr lang="en-US" b="1" dirty="0"/>
              <a:t>minimum value as 1.12 </a:t>
            </a:r>
            <a:r>
              <a:rPr lang="en-US" dirty="0"/>
              <a:t>and hence we combine P4, P6 and P5. To update the distance matrix,</a:t>
            </a:r>
          </a:p>
          <a:p>
            <a:pPr fontAlgn="base"/>
            <a:r>
              <a:rPr lang="en-US" dirty="0"/>
              <a:t>max (d(P4,P6,P5), (P1,P2)) = max (d(P4,P6,P1,P2), d(P5,P1,P2)) = max (3.6, 4.24) = 4.24</a:t>
            </a:r>
            <a:r>
              <a:rPr lang="en-US" b="1" dirty="0"/>
              <a:t> </a:t>
            </a:r>
            <a:endParaRPr lang="en-US" dirty="0"/>
          </a:p>
          <a:p>
            <a:pPr fontAlgn="base"/>
            <a:r>
              <a:rPr lang="en-US" dirty="0"/>
              <a:t>max (d(P4,P6,P5), P3) = max (d(P4,P6,P3), d(P5, P3)) = max (2.5, 1.41) = 2.5</a:t>
            </a:r>
          </a:p>
          <a:p>
            <a:pPr fontAlgn="base"/>
            <a:r>
              <a:rPr lang="en-US" b="1" dirty="0"/>
              <a:t>Updated distance matrix is</a:t>
            </a:r>
            <a:r>
              <a:rPr lang="en-US" b="1" dirty="0" smtClean="0"/>
              <a:t>:</a:t>
            </a:r>
          </a:p>
          <a:p>
            <a:pPr fontAlgn="base"/>
            <a:endParaRPr lang="en-US" b="1" dirty="0"/>
          </a:p>
          <a:p>
            <a:pPr fontAlgn="base"/>
            <a:endParaRPr lang="en-US" b="1" dirty="0" smtClean="0"/>
          </a:p>
          <a:p>
            <a:pPr fontAlgn="base"/>
            <a:endParaRPr lang="en-US" b="1" dirty="0"/>
          </a:p>
          <a:p>
            <a:pPr fontAlgn="base"/>
            <a:endParaRPr lang="en-US" b="1" dirty="0" smtClean="0"/>
          </a:p>
          <a:p>
            <a:pPr fontAlgn="base"/>
            <a:r>
              <a:rPr lang="en-US" dirty="0" smtClean="0"/>
              <a:t>Again</a:t>
            </a:r>
            <a:r>
              <a:rPr lang="en-US" dirty="0"/>
              <a:t>, merging the two closest members of the two clusters and finding the minimum element in distance matrix. We get the </a:t>
            </a:r>
            <a:r>
              <a:rPr lang="en-US" b="1" dirty="0"/>
              <a:t>minimum value as 2.5 </a:t>
            </a:r>
            <a:r>
              <a:rPr lang="en-US" dirty="0"/>
              <a:t>and hence combine P4,P6,P5 and P3. to update the distance matrix,</a:t>
            </a:r>
          </a:p>
          <a:p>
            <a:pPr fontAlgn="base"/>
            <a:r>
              <a:rPr lang="en-US" dirty="0"/>
              <a:t>min (d(P4,P6,P5,P3), (P1,P2)) = max (d(P4,P6,P5,P1,P2), d(P3,P1,P2)) = max </a:t>
            </a:r>
            <a:r>
              <a:rPr lang="en-US" dirty="0" smtClean="0"/>
              <a:t>(4.24, </a:t>
            </a:r>
            <a:r>
              <a:rPr lang="en-US" dirty="0"/>
              <a:t>5.66) = 5.66</a:t>
            </a:r>
          </a:p>
          <a:p>
            <a:pPr fontAlgn="base"/>
            <a:r>
              <a:rPr lang="en-US" b="1" dirty="0"/>
              <a:t>Updated distance matrix is:</a:t>
            </a:r>
            <a:endParaRPr lang="en-US" dirty="0"/>
          </a:p>
          <a:p>
            <a:pPr fontAlgn="base"/>
            <a:endParaRPr lang="en-US" dirty="0"/>
          </a:p>
        </p:txBody>
      </p:sp>
      <p:pic>
        <p:nvPicPr>
          <p:cNvPr id="4" name="Picture 3"/>
          <p:cNvPicPr>
            <a:picLocks noChangeAspect="1"/>
          </p:cNvPicPr>
          <p:nvPr/>
        </p:nvPicPr>
        <p:blipFill>
          <a:blip r:embed="rId2"/>
          <a:stretch>
            <a:fillRect/>
          </a:stretch>
        </p:blipFill>
        <p:spPr>
          <a:xfrm>
            <a:off x="4572000" y="2496670"/>
            <a:ext cx="3833444" cy="1465729"/>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876800" y="5431856"/>
            <a:ext cx="4204741" cy="1349943"/>
          </a:xfrm>
          <a:prstGeom prst="rect">
            <a:avLst/>
          </a:prstGeom>
        </p:spPr>
      </p:pic>
    </p:spTree>
    <p:extLst>
      <p:ext uri="{BB962C8B-B14F-4D97-AF65-F5344CB8AC3E}">
        <p14:creationId xmlns:p14="http://schemas.microsoft.com/office/powerpoint/2010/main" val="27364168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0"/>
            <a:ext cx="10972800" cy="4525963"/>
          </a:xfrm>
        </p:spPr>
        <p:txBody>
          <a:bodyPr/>
          <a:lstStyle/>
          <a:p>
            <a:r>
              <a:rPr lang="en-US" dirty="0"/>
              <a:t>So now we have reached to the solution finally, the </a:t>
            </a:r>
            <a:r>
              <a:rPr lang="en-US" dirty="0" err="1"/>
              <a:t>dendrogram</a:t>
            </a:r>
            <a:r>
              <a:rPr lang="en-US" dirty="0"/>
              <a:t> for those question will be as follows:</a:t>
            </a:r>
          </a:p>
        </p:txBody>
      </p:sp>
      <p:pic>
        <p:nvPicPr>
          <p:cNvPr id="7170"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736575"/>
            <a:ext cx="62865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438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a:xfrm>
            <a:off x="609600" y="990600"/>
            <a:ext cx="10820400" cy="5791200"/>
          </a:xfrm>
        </p:spPr>
        <p:txBody>
          <a:bodyPr>
            <a:noAutofit/>
          </a:bodyPr>
          <a:lstStyle/>
          <a:p>
            <a:pPr marL="0" indent="0">
              <a:buNone/>
            </a:pPr>
            <a:r>
              <a:rPr lang="en-US" b="1" u="sng" dirty="0"/>
              <a:t>Solution-</a:t>
            </a:r>
            <a:endParaRPr lang="en-US" b="1" dirty="0"/>
          </a:p>
          <a:p>
            <a:r>
              <a:rPr lang="en-US" dirty="0" smtClean="0"/>
              <a:t>Assume </a:t>
            </a:r>
            <a:r>
              <a:rPr lang="en-US" dirty="0"/>
              <a:t>A(2, 2) and C(1, 1) are centers of the two clusters.</a:t>
            </a:r>
          </a:p>
          <a:p>
            <a:pPr marL="0" indent="0">
              <a:buNone/>
            </a:pPr>
            <a:endParaRPr lang="en-US" dirty="0"/>
          </a:p>
          <a:p>
            <a:pPr marL="0" indent="0">
              <a:buNone/>
            </a:pPr>
            <a:r>
              <a:rPr lang="en-US" b="1" u="sng" dirty="0"/>
              <a:t>Iteration-01:</a:t>
            </a:r>
            <a:endParaRPr lang="en-US" b="1" dirty="0"/>
          </a:p>
          <a:p>
            <a:pPr lvl="0"/>
            <a:r>
              <a:rPr lang="en-US" dirty="0" smtClean="0"/>
              <a:t>We </a:t>
            </a:r>
            <a:r>
              <a:rPr lang="en-US" dirty="0"/>
              <a:t>calculate the distance of each point from each of the center of the two clusters.</a:t>
            </a:r>
          </a:p>
          <a:p>
            <a:pPr lvl="0"/>
            <a:r>
              <a:rPr lang="en-US" dirty="0"/>
              <a:t>The distance is calculated by using the </a:t>
            </a:r>
            <a:r>
              <a:rPr lang="en-US" dirty="0" err="1"/>
              <a:t>euclidean</a:t>
            </a:r>
            <a:r>
              <a:rPr lang="en-US" dirty="0"/>
              <a:t> distance </a:t>
            </a:r>
            <a:r>
              <a:rPr lang="en-US" dirty="0" smtClean="0"/>
              <a:t>formula.</a:t>
            </a:r>
          </a:p>
          <a:p>
            <a:pPr lvl="0"/>
            <a:endParaRPr lang="en-US" dirty="0"/>
          </a:p>
          <a:p>
            <a:pPr marL="0" indent="0">
              <a:buNone/>
            </a:pPr>
            <a:r>
              <a:rPr lang="en-US" dirty="0"/>
              <a:t>The following illustration shows the calculation of distance between point A(2, 2) and each of the center of the two clusters-</a:t>
            </a:r>
          </a:p>
          <a:p>
            <a:pPr marL="0" indent="0">
              <a:buNone/>
            </a:pPr>
            <a:r>
              <a:rPr lang="en-US" dirty="0"/>
              <a:t> </a:t>
            </a:r>
            <a:endParaRPr lang="en-US" dirty="0" smtClean="0"/>
          </a:p>
          <a:p>
            <a:pPr marL="0" indent="0">
              <a:buNone/>
            </a:pPr>
            <a:r>
              <a:rPr lang="en-US" b="1" u="sng" dirty="0" smtClean="0"/>
              <a:t>Calculating Distance Between A(2, 2) and C1(2, 2)-</a:t>
            </a:r>
            <a:endParaRPr lang="en-US" b="1" dirty="0" smtClean="0"/>
          </a:p>
          <a:p>
            <a:pPr marL="400050" lvl="1" indent="0">
              <a:buNone/>
            </a:pPr>
            <a:r>
              <a:rPr lang="en-US" dirty="0"/>
              <a:t> </a:t>
            </a:r>
            <a:r>
              <a:rPr lang="en-US" dirty="0" smtClean="0"/>
              <a:t>Ρ(A</a:t>
            </a:r>
            <a:r>
              <a:rPr lang="en-US" dirty="0"/>
              <a:t>, C1)</a:t>
            </a:r>
          </a:p>
          <a:p>
            <a:pPr marL="400050" lvl="1" indent="0">
              <a:buNone/>
            </a:pPr>
            <a:r>
              <a:rPr lang="en-US" dirty="0"/>
              <a:t>= </a:t>
            </a:r>
            <a:r>
              <a:rPr lang="en-US" dirty="0" err="1"/>
              <a:t>sqrt</a:t>
            </a:r>
            <a:r>
              <a:rPr lang="en-US" dirty="0"/>
              <a:t> [ (x2 – x1)</a:t>
            </a:r>
            <a:r>
              <a:rPr lang="en-US" baseline="30000" dirty="0"/>
              <a:t>2</a:t>
            </a:r>
            <a:r>
              <a:rPr lang="en-US" dirty="0"/>
              <a:t> + (y2 – y1)</a:t>
            </a:r>
            <a:r>
              <a:rPr lang="en-US" baseline="30000" dirty="0"/>
              <a:t>2</a:t>
            </a:r>
            <a:r>
              <a:rPr lang="en-US" dirty="0"/>
              <a:t> ]</a:t>
            </a:r>
          </a:p>
          <a:p>
            <a:pPr marL="400050" lvl="1" indent="0">
              <a:buNone/>
            </a:pPr>
            <a:r>
              <a:rPr lang="en-US" dirty="0"/>
              <a:t>= </a:t>
            </a:r>
            <a:r>
              <a:rPr lang="en-US" dirty="0" err="1"/>
              <a:t>sqrt</a:t>
            </a:r>
            <a:r>
              <a:rPr lang="en-US" dirty="0"/>
              <a:t> [ (2 – 2)</a:t>
            </a:r>
            <a:r>
              <a:rPr lang="en-US" baseline="30000" dirty="0"/>
              <a:t>2</a:t>
            </a:r>
            <a:r>
              <a:rPr lang="en-US" dirty="0"/>
              <a:t> + (2 – 2)</a:t>
            </a:r>
            <a:r>
              <a:rPr lang="en-US" baseline="30000" dirty="0"/>
              <a:t>2</a:t>
            </a:r>
            <a:r>
              <a:rPr lang="en-US" dirty="0"/>
              <a:t> ]</a:t>
            </a:r>
          </a:p>
          <a:p>
            <a:pPr marL="400050" lvl="1" indent="0">
              <a:buNone/>
            </a:pPr>
            <a:r>
              <a:rPr lang="en-US" dirty="0"/>
              <a:t>= </a:t>
            </a:r>
            <a:r>
              <a:rPr lang="en-US" dirty="0" err="1"/>
              <a:t>sqrt</a:t>
            </a:r>
            <a:r>
              <a:rPr lang="en-US" dirty="0"/>
              <a:t> [ 0 + 0 ]</a:t>
            </a:r>
          </a:p>
          <a:p>
            <a:pPr marL="400050" lvl="1" indent="0">
              <a:buNone/>
            </a:pPr>
            <a:r>
              <a:rPr lang="en-US" dirty="0"/>
              <a:t>= </a:t>
            </a:r>
            <a:r>
              <a:rPr lang="en-US" dirty="0" smtClean="0"/>
              <a:t>0</a:t>
            </a:r>
          </a:p>
          <a:p>
            <a:endParaRPr lang="en-US" dirty="0"/>
          </a:p>
          <a:p>
            <a:pPr lvl="0"/>
            <a:endParaRPr lang="en-US" dirty="0" smtClean="0"/>
          </a:p>
          <a:p>
            <a:pPr marL="0" indent="0">
              <a:buNone/>
            </a:pPr>
            <a:endParaRPr lang="en-US" dirty="0"/>
          </a:p>
        </p:txBody>
      </p:sp>
      <p:sp>
        <p:nvSpPr>
          <p:cNvPr id="4" name="TextBox 3"/>
          <p:cNvSpPr txBox="1"/>
          <p:nvPr/>
        </p:nvSpPr>
        <p:spPr>
          <a:xfrm>
            <a:off x="6705600" y="4605480"/>
            <a:ext cx="5730815" cy="2246769"/>
          </a:xfrm>
          <a:prstGeom prst="rect">
            <a:avLst/>
          </a:prstGeom>
          <a:noFill/>
        </p:spPr>
        <p:txBody>
          <a:bodyPr wrap="square" rtlCol="0">
            <a:spAutoFit/>
          </a:bodyPr>
          <a:lstStyle/>
          <a:p>
            <a:r>
              <a:rPr lang="en-US" sz="2000" b="1" u="sng" dirty="0"/>
              <a:t>Calculating Distance Between A(2, 2) and C2(1, 1)-</a:t>
            </a:r>
            <a:endParaRPr lang="en-US" sz="2000" b="1" dirty="0"/>
          </a:p>
          <a:p>
            <a:pPr marL="400050" lvl="1" indent="0">
              <a:buNone/>
            </a:pPr>
            <a:r>
              <a:rPr lang="en-US" sz="2000" dirty="0"/>
              <a:t> Ρ(A, C2)</a:t>
            </a:r>
          </a:p>
          <a:p>
            <a:pPr marL="400050" lvl="1" indent="0">
              <a:buNone/>
            </a:pPr>
            <a:r>
              <a:rPr lang="en-US" sz="2000" dirty="0"/>
              <a:t>= </a:t>
            </a:r>
            <a:r>
              <a:rPr lang="en-US" sz="2000" dirty="0" err="1"/>
              <a:t>sqrt</a:t>
            </a:r>
            <a:r>
              <a:rPr lang="en-US" sz="2000" dirty="0"/>
              <a:t> [ (x2 – x1)</a:t>
            </a:r>
            <a:r>
              <a:rPr lang="en-US" sz="2000" baseline="30000" dirty="0"/>
              <a:t>2</a:t>
            </a:r>
            <a:r>
              <a:rPr lang="en-US" sz="2000" dirty="0"/>
              <a:t> + (y2 – y1)</a:t>
            </a:r>
            <a:r>
              <a:rPr lang="en-US" sz="2000" baseline="30000" dirty="0"/>
              <a:t>2</a:t>
            </a:r>
            <a:r>
              <a:rPr lang="en-US" sz="2000" dirty="0"/>
              <a:t> ]</a:t>
            </a:r>
          </a:p>
          <a:p>
            <a:pPr marL="400050" lvl="1" indent="0">
              <a:buNone/>
            </a:pPr>
            <a:r>
              <a:rPr lang="en-US" sz="2000" dirty="0"/>
              <a:t>= </a:t>
            </a:r>
            <a:r>
              <a:rPr lang="en-US" sz="2000" dirty="0" err="1"/>
              <a:t>sqrt</a:t>
            </a:r>
            <a:r>
              <a:rPr lang="en-US" sz="2000" dirty="0"/>
              <a:t> [ (1 – 2)</a:t>
            </a:r>
            <a:r>
              <a:rPr lang="en-US" sz="2000" baseline="30000" dirty="0"/>
              <a:t>2</a:t>
            </a:r>
            <a:r>
              <a:rPr lang="en-US" sz="2000" dirty="0"/>
              <a:t> + (1 – 2)</a:t>
            </a:r>
            <a:r>
              <a:rPr lang="en-US" sz="2000" baseline="30000" dirty="0"/>
              <a:t>2</a:t>
            </a:r>
            <a:r>
              <a:rPr lang="en-US" sz="2000" dirty="0"/>
              <a:t> ]</a:t>
            </a:r>
          </a:p>
          <a:p>
            <a:pPr marL="400050" lvl="1" indent="0">
              <a:buNone/>
            </a:pPr>
            <a:r>
              <a:rPr lang="en-US" sz="2000" dirty="0"/>
              <a:t>= </a:t>
            </a:r>
            <a:r>
              <a:rPr lang="en-US" sz="2000" dirty="0" err="1"/>
              <a:t>sqrt</a:t>
            </a:r>
            <a:r>
              <a:rPr lang="en-US" sz="2000" dirty="0"/>
              <a:t> [ 1 + 1 ]</a:t>
            </a:r>
          </a:p>
          <a:p>
            <a:pPr marL="400050" lvl="1" indent="0">
              <a:buNone/>
            </a:pPr>
            <a:r>
              <a:rPr lang="en-US" sz="2000" dirty="0"/>
              <a:t>= </a:t>
            </a:r>
            <a:r>
              <a:rPr lang="en-US" sz="2000" dirty="0" err="1"/>
              <a:t>sqrt</a:t>
            </a:r>
            <a:r>
              <a:rPr lang="en-US" sz="2000" dirty="0"/>
              <a:t> [ 2 ]</a:t>
            </a:r>
          </a:p>
          <a:p>
            <a:pPr marL="400050" lvl="1" indent="0">
              <a:buNone/>
            </a:pPr>
            <a:r>
              <a:rPr lang="en-US" sz="2000" dirty="0"/>
              <a:t>= </a:t>
            </a:r>
            <a:r>
              <a:rPr lang="en-US" sz="2000" dirty="0" smtClean="0"/>
              <a:t>1.41</a:t>
            </a:r>
            <a:endParaRPr lang="en-US" sz="2000" dirty="0"/>
          </a:p>
        </p:txBody>
      </p:sp>
      <p:cxnSp>
        <p:nvCxnSpPr>
          <p:cNvPr id="6" name="Straight Connector 5"/>
          <p:cNvCxnSpPr/>
          <p:nvPr/>
        </p:nvCxnSpPr>
        <p:spPr>
          <a:xfrm>
            <a:off x="6705600" y="4724400"/>
            <a:ext cx="0" cy="198120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Agglomerative Algorithm: Average Link</a:t>
            </a:r>
            <a:r>
              <a:rPr lang="en-US" dirty="0"/>
              <a:t/>
            </a:r>
            <a:br>
              <a:rPr lang="en-US" dirty="0"/>
            </a:br>
            <a:endParaRPr lang="en-US" dirty="0"/>
          </a:p>
        </p:txBody>
      </p:sp>
      <p:sp>
        <p:nvSpPr>
          <p:cNvPr id="3" name="Content Placeholder 2"/>
          <p:cNvSpPr>
            <a:spLocks noGrp="1"/>
          </p:cNvSpPr>
          <p:nvPr>
            <p:ph idx="1"/>
          </p:nvPr>
        </p:nvSpPr>
        <p:spPr/>
        <p:txBody>
          <a:bodyPr/>
          <a:lstStyle/>
          <a:p>
            <a:pPr fontAlgn="base"/>
            <a:r>
              <a:rPr lang="en-US" dirty="0" smtClean="0"/>
              <a:t>Average-average </a:t>
            </a:r>
            <a:r>
              <a:rPr lang="en-US" dirty="0"/>
              <a:t>distance or average linkage is the method that involves looking at the distances between all pairs and averages all of these distances. This is also called </a:t>
            </a:r>
            <a:r>
              <a:rPr lang="en-US" b="1" dirty="0"/>
              <a:t>Universal Pair Group Mean Averaging.</a:t>
            </a:r>
            <a:endParaRPr lang="en-US" dirty="0"/>
          </a:p>
          <a:p>
            <a:pPr fontAlgn="base"/>
            <a:r>
              <a:rPr lang="en-US" b="1" dirty="0"/>
              <a:t>Question. For the points given in the previous question, identify clusters using average link agglomerative clustering</a:t>
            </a:r>
            <a:endParaRPr lang="en-US" dirty="0"/>
          </a:p>
          <a:p>
            <a:pPr fontAlgn="base"/>
            <a:r>
              <a:rPr lang="en-US" b="1" dirty="0"/>
              <a:t>Solution: </a:t>
            </a:r>
            <a:endParaRPr lang="en-US" dirty="0"/>
          </a:p>
          <a:p>
            <a:pPr fontAlgn="base"/>
            <a:r>
              <a:rPr lang="en-US" dirty="0"/>
              <a:t>We have to first find the Distance Matrix, as we have picked the same question the distance matrix will be same as above: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76524" y="4114800"/>
            <a:ext cx="3482258" cy="1905000"/>
          </a:xfrm>
          <a:prstGeom prst="rect">
            <a:avLst/>
          </a:prstGeom>
        </p:spPr>
      </p:pic>
    </p:spTree>
    <p:extLst>
      <p:ext uri="{BB962C8B-B14F-4D97-AF65-F5344CB8AC3E}">
        <p14:creationId xmlns:p14="http://schemas.microsoft.com/office/powerpoint/2010/main" val="2309687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
            <a:ext cx="10972800" cy="5943600"/>
          </a:xfrm>
        </p:spPr>
        <p:txBody>
          <a:bodyPr>
            <a:normAutofit fontScale="92500" lnSpcReduction="20000"/>
          </a:bodyPr>
          <a:lstStyle/>
          <a:p>
            <a:pPr fontAlgn="base"/>
            <a:r>
              <a:rPr lang="en-US" b="1" dirty="0"/>
              <a:t>Merging two closest members of the two clusters and finding the minimum elements in distance matrix. </a:t>
            </a:r>
            <a:r>
              <a:rPr lang="en-US" dirty="0"/>
              <a:t>We get the minimum value as 0.5 and hence we combine P4 and P6. To update the distance matrix :</a:t>
            </a:r>
          </a:p>
          <a:p>
            <a:pPr fontAlgn="base"/>
            <a:r>
              <a:rPr lang="en-US" dirty="0"/>
              <a:t>average (d(P4,P6), P1) = average (d(P4,P1), d(P6,P1)) = average (3.6, 3.20) = 3.4</a:t>
            </a:r>
          </a:p>
          <a:p>
            <a:pPr fontAlgn="base"/>
            <a:r>
              <a:rPr lang="en-US" dirty="0"/>
              <a:t>average (d(P4,P6), P2) = average (d(P4,P2), d(P6,P2)) = average (2.92, 2.5) = 2.71</a:t>
            </a:r>
          </a:p>
          <a:p>
            <a:pPr fontAlgn="base"/>
            <a:r>
              <a:rPr lang="en-US" dirty="0"/>
              <a:t>average (d(P4,P6), P3) = average (d(P4,P3), d(P6,P3)) = average (2.24, 2.5) = 2.37</a:t>
            </a:r>
          </a:p>
          <a:p>
            <a:pPr fontAlgn="base"/>
            <a:r>
              <a:rPr lang="en-US" dirty="0"/>
              <a:t>average (d(P4,P6), P5) = average (d(P4,P5), d(P6,P5)) = average (1.0, 1.12) = 1.06</a:t>
            </a:r>
          </a:p>
          <a:p>
            <a:pPr fontAlgn="base"/>
            <a:r>
              <a:rPr lang="en-US" b="1" dirty="0"/>
              <a:t>Updated distance matrix is</a:t>
            </a:r>
            <a:r>
              <a:rPr lang="en-US" b="1" dirty="0" smtClean="0"/>
              <a:t>:</a:t>
            </a:r>
          </a:p>
          <a:p>
            <a:pPr fontAlgn="base"/>
            <a:endParaRPr lang="en-US" b="1" dirty="0"/>
          </a:p>
          <a:p>
            <a:pPr fontAlgn="base"/>
            <a:endParaRPr lang="en-US" b="1" dirty="0" smtClean="0"/>
          </a:p>
          <a:p>
            <a:pPr fontAlgn="base"/>
            <a:endParaRPr lang="en-US" b="1" dirty="0"/>
          </a:p>
          <a:p>
            <a:pPr fontAlgn="base"/>
            <a:endParaRPr lang="en-US" b="1" dirty="0" smtClean="0"/>
          </a:p>
          <a:p>
            <a:pPr fontAlgn="base"/>
            <a:endParaRPr lang="en-US" b="1" dirty="0" smtClean="0"/>
          </a:p>
          <a:p>
            <a:pPr fontAlgn="base"/>
            <a:r>
              <a:rPr lang="en-US" b="1" dirty="0"/>
              <a:t>Merging two closest members of the two clusters and finding the minimum elements in distance matrix. </a:t>
            </a:r>
            <a:r>
              <a:rPr lang="en-US" dirty="0"/>
              <a:t>We get the minimum value as 0.71 and hence we combine P1 and P2. To update the distance matrix:</a:t>
            </a:r>
          </a:p>
          <a:p>
            <a:pPr fontAlgn="base"/>
            <a:r>
              <a:rPr lang="en-US" dirty="0"/>
              <a:t>average (d(P1,P2), P3) = average (d(P1,P3), d(P2,P3)) = average (5.66, 4.95) = 5.31</a:t>
            </a:r>
          </a:p>
          <a:p>
            <a:pPr fontAlgn="base"/>
            <a:r>
              <a:rPr lang="en-US" dirty="0"/>
              <a:t>average (d(P1,P2), (P4,P6)) = average (d(P1,P4,P6), d(P2,P4,P6)) = average (3.2, 2.71) = 2.96</a:t>
            </a:r>
          </a:p>
          <a:p>
            <a:pPr fontAlgn="base"/>
            <a:r>
              <a:rPr lang="en-US" dirty="0"/>
              <a:t>average (d(P1,P2), P5) = average (d(P1,P5), d(P2,P5)) = average (4.24, 3.53) = 3.89</a:t>
            </a:r>
          </a:p>
          <a:p>
            <a:pPr fontAlgn="base"/>
            <a:r>
              <a:rPr lang="en-US" b="1" dirty="0"/>
              <a:t>Updated distance matrix is:</a:t>
            </a:r>
            <a:endParaRPr lang="en-US" dirty="0"/>
          </a:p>
          <a:p>
            <a:pPr fontAlgn="base"/>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247902" y="2247671"/>
            <a:ext cx="3543795" cy="1638529"/>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181600" y="5524681"/>
            <a:ext cx="3105583" cy="1314633"/>
          </a:xfrm>
          <a:prstGeom prst="rect">
            <a:avLst/>
          </a:prstGeom>
        </p:spPr>
      </p:pic>
    </p:spTree>
    <p:extLst>
      <p:ext uri="{BB962C8B-B14F-4D97-AF65-F5344CB8AC3E}">
        <p14:creationId xmlns:p14="http://schemas.microsoft.com/office/powerpoint/2010/main" val="1719651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0"/>
            <a:ext cx="10972800" cy="5181599"/>
          </a:xfrm>
        </p:spPr>
        <p:txBody>
          <a:bodyPr>
            <a:normAutofit fontScale="92500" lnSpcReduction="10000"/>
          </a:bodyPr>
          <a:lstStyle/>
          <a:p>
            <a:pPr fontAlgn="base"/>
            <a:r>
              <a:rPr lang="en-US" b="1" dirty="0"/>
              <a:t>Merging two closest members of the two clusters and finding the minimum elements in distance matrix.</a:t>
            </a:r>
            <a:r>
              <a:rPr lang="en-US" dirty="0"/>
              <a:t> We get the minimum value as 1.12 and hence we combine P4,P6 and P5. To update the distance matrix:</a:t>
            </a:r>
          </a:p>
          <a:p>
            <a:pPr fontAlgn="base"/>
            <a:r>
              <a:rPr lang="en-US" dirty="0"/>
              <a:t>average (d(P4,P6,P5), (P1,P2)) = average (d(P4,P6,P1,P2), d(P5,P1,P2)) = average (2.96, 3.89) = 3.43</a:t>
            </a:r>
          </a:p>
          <a:p>
            <a:pPr fontAlgn="base"/>
            <a:r>
              <a:rPr lang="en-US" dirty="0"/>
              <a:t>average (d(P4,P6,P5), P3) = average (d(P4,P6,P3), d(P5,P3)) = average (2.5, 1.41) = 1.96</a:t>
            </a:r>
          </a:p>
          <a:p>
            <a:pPr fontAlgn="base"/>
            <a:r>
              <a:rPr lang="en-US" b="1" dirty="0"/>
              <a:t>Updated distance matrix is</a:t>
            </a:r>
            <a:r>
              <a:rPr lang="en-US" b="1" dirty="0" smtClean="0"/>
              <a:t>:</a:t>
            </a:r>
          </a:p>
          <a:p>
            <a:pPr fontAlgn="base"/>
            <a:endParaRPr lang="en-US" b="1" dirty="0"/>
          </a:p>
          <a:p>
            <a:pPr fontAlgn="base"/>
            <a:endParaRPr lang="en-US" b="1" dirty="0" smtClean="0"/>
          </a:p>
          <a:p>
            <a:pPr fontAlgn="base"/>
            <a:endParaRPr lang="en-US" b="1" dirty="0"/>
          </a:p>
          <a:p>
            <a:pPr fontAlgn="base"/>
            <a:endParaRPr lang="en-US" b="1" dirty="0" smtClean="0"/>
          </a:p>
          <a:p>
            <a:pPr fontAlgn="base"/>
            <a:endParaRPr lang="en-US" b="1" dirty="0"/>
          </a:p>
          <a:p>
            <a:pPr fontAlgn="base"/>
            <a:r>
              <a:rPr lang="en-US" b="1" dirty="0"/>
              <a:t>Merging two closest members of the two clusters and finding the minimum elements in distance matrix.</a:t>
            </a:r>
            <a:r>
              <a:rPr lang="en-US" dirty="0"/>
              <a:t> We get the minimum value as 1.96 and hence we combine P4,P6,P5 and P3. To update the distance matrix:</a:t>
            </a:r>
          </a:p>
          <a:p>
            <a:pPr fontAlgn="base"/>
            <a:r>
              <a:rPr lang="en-US" dirty="0"/>
              <a:t>average (d(P4,P6,P5,P3), (P1,P2)) = average (d(P4,P6,P5,P1,P2), d(P3,P1P2)) = average (3.43, 5.66) = 4.55</a:t>
            </a:r>
          </a:p>
          <a:p>
            <a:pPr fontAlgn="base"/>
            <a:r>
              <a:rPr lang="en-US" b="1" dirty="0"/>
              <a:t>Updated distance matrix is:</a:t>
            </a:r>
            <a:endParaRPr lang="en-US" dirty="0"/>
          </a:p>
          <a:p>
            <a:pPr fontAlgn="base"/>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0" y="2057400"/>
            <a:ext cx="3286584" cy="1200318"/>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648200" y="5257800"/>
            <a:ext cx="3448531" cy="990738"/>
          </a:xfrm>
          <a:prstGeom prst="rect">
            <a:avLst/>
          </a:prstGeom>
        </p:spPr>
      </p:pic>
    </p:spTree>
    <p:extLst>
      <p:ext uri="{BB962C8B-B14F-4D97-AF65-F5344CB8AC3E}">
        <p14:creationId xmlns:p14="http://schemas.microsoft.com/office/powerpoint/2010/main" val="252075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10972800" cy="4525963"/>
          </a:xfrm>
        </p:spPr>
        <p:txBody>
          <a:bodyPr/>
          <a:lstStyle/>
          <a:p>
            <a:r>
              <a:rPr lang="en-US" b="1" dirty="0"/>
              <a:t>So, the final cluster can be drawn is shown as:</a:t>
            </a:r>
            <a:endParaRPr lang="en-US" dirty="0"/>
          </a:p>
        </p:txBody>
      </p:sp>
      <p:pic>
        <p:nvPicPr>
          <p:cNvPr id="8194"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133600"/>
            <a:ext cx="62865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99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6981" y="457200"/>
            <a:ext cx="9020891" cy="4594127"/>
          </a:xfrm>
          <a:prstGeom prst="rect">
            <a:avLst/>
          </a:prstGeom>
        </p:spPr>
      </p:pic>
    </p:spTree>
    <p:extLst>
      <p:ext uri="{BB962C8B-B14F-4D97-AF65-F5344CB8AC3E}">
        <p14:creationId xmlns:p14="http://schemas.microsoft.com/office/powerpoint/2010/main" val="4006009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18440" y="1047417"/>
            <a:ext cx="10355120" cy="4763165"/>
          </a:xfrm>
          <a:prstGeom prst="rect">
            <a:avLst/>
          </a:prstGeom>
        </p:spPr>
      </p:pic>
    </p:spTree>
    <p:extLst>
      <p:ext uri="{BB962C8B-B14F-4D97-AF65-F5344CB8AC3E}">
        <p14:creationId xmlns:p14="http://schemas.microsoft.com/office/powerpoint/2010/main" val="33822794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762015"/>
            <a:ext cx="5573524" cy="2895600"/>
          </a:xfrm>
          <a:prstGeom prst="rect">
            <a:avLst/>
          </a:prstGeom>
        </p:spPr>
      </p:pic>
      <p:pic>
        <p:nvPicPr>
          <p:cNvPr id="5" name="Picture 4"/>
          <p:cNvPicPr>
            <a:picLocks noChangeAspect="1"/>
          </p:cNvPicPr>
          <p:nvPr/>
        </p:nvPicPr>
        <p:blipFill>
          <a:blip r:embed="rId3"/>
          <a:stretch>
            <a:fillRect/>
          </a:stretch>
        </p:blipFill>
        <p:spPr>
          <a:xfrm>
            <a:off x="4114800" y="1120753"/>
            <a:ext cx="4607466" cy="2239977"/>
          </a:xfrm>
          <a:prstGeom prst="rect">
            <a:avLst/>
          </a:prstGeom>
        </p:spPr>
      </p:pic>
      <p:pic>
        <p:nvPicPr>
          <p:cNvPr id="6" name="Picture 5"/>
          <p:cNvPicPr>
            <a:picLocks noChangeAspect="1"/>
          </p:cNvPicPr>
          <p:nvPr/>
        </p:nvPicPr>
        <p:blipFill>
          <a:blip r:embed="rId4"/>
          <a:stretch>
            <a:fillRect/>
          </a:stretch>
        </p:blipFill>
        <p:spPr>
          <a:xfrm>
            <a:off x="7884066" y="1638430"/>
            <a:ext cx="4953000" cy="2273732"/>
          </a:xfrm>
          <a:prstGeom prst="rect">
            <a:avLst/>
          </a:prstGeom>
        </p:spPr>
      </p:pic>
      <p:pic>
        <p:nvPicPr>
          <p:cNvPr id="7" name="Picture 6"/>
          <p:cNvPicPr>
            <a:picLocks noChangeAspect="1"/>
          </p:cNvPicPr>
          <p:nvPr/>
        </p:nvPicPr>
        <p:blipFill>
          <a:blip r:embed="rId5"/>
          <a:stretch>
            <a:fillRect/>
          </a:stretch>
        </p:blipFill>
        <p:spPr>
          <a:xfrm>
            <a:off x="571319" y="3840178"/>
            <a:ext cx="4757436" cy="2387561"/>
          </a:xfrm>
          <a:prstGeom prst="rect">
            <a:avLst/>
          </a:prstGeom>
        </p:spPr>
      </p:pic>
      <p:pic>
        <p:nvPicPr>
          <p:cNvPr id="8" name="Picture 7"/>
          <p:cNvPicPr>
            <a:picLocks noChangeAspect="1"/>
          </p:cNvPicPr>
          <p:nvPr/>
        </p:nvPicPr>
        <p:blipFill>
          <a:blip r:embed="rId6"/>
          <a:stretch>
            <a:fillRect/>
          </a:stretch>
        </p:blipFill>
        <p:spPr>
          <a:xfrm>
            <a:off x="4724400" y="4092600"/>
            <a:ext cx="4582249" cy="2244882"/>
          </a:xfrm>
          <a:prstGeom prst="rect">
            <a:avLst/>
          </a:prstGeom>
        </p:spPr>
      </p:pic>
      <p:pic>
        <p:nvPicPr>
          <p:cNvPr id="9" name="Picture 8"/>
          <p:cNvPicPr>
            <a:picLocks noChangeAspect="1"/>
          </p:cNvPicPr>
          <p:nvPr/>
        </p:nvPicPr>
        <p:blipFill>
          <a:blip r:embed="rId7"/>
          <a:stretch>
            <a:fillRect/>
          </a:stretch>
        </p:blipFill>
        <p:spPr>
          <a:xfrm>
            <a:off x="8305800" y="4572000"/>
            <a:ext cx="4017597" cy="1880577"/>
          </a:xfrm>
          <a:prstGeom prst="rect">
            <a:avLst/>
          </a:prstGeom>
        </p:spPr>
      </p:pic>
    </p:spTree>
    <p:extLst>
      <p:ext uri="{BB962C8B-B14F-4D97-AF65-F5344CB8AC3E}">
        <p14:creationId xmlns:p14="http://schemas.microsoft.com/office/powerpoint/2010/main" val="1010207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2729" y="918812"/>
            <a:ext cx="10326541" cy="5020376"/>
          </a:xfrm>
          <a:prstGeom prst="rect">
            <a:avLst/>
          </a:prstGeom>
        </p:spPr>
      </p:pic>
    </p:spTree>
    <p:extLst>
      <p:ext uri="{BB962C8B-B14F-4D97-AF65-F5344CB8AC3E}">
        <p14:creationId xmlns:p14="http://schemas.microsoft.com/office/powerpoint/2010/main" val="23331671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18440" y="1052181"/>
            <a:ext cx="10355120" cy="4753638"/>
          </a:xfrm>
          <a:prstGeom prst="rect">
            <a:avLst/>
          </a:prstGeom>
        </p:spPr>
      </p:pic>
    </p:spTree>
    <p:extLst>
      <p:ext uri="{BB962C8B-B14F-4D97-AF65-F5344CB8AC3E}">
        <p14:creationId xmlns:p14="http://schemas.microsoft.com/office/powerpoint/2010/main" val="26092981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99387" y="775917"/>
            <a:ext cx="10393225" cy="5306165"/>
          </a:xfrm>
          <a:prstGeom prst="rect">
            <a:avLst/>
          </a:prstGeom>
        </p:spPr>
      </p:pic>
    </p:spTree>
    <p:extLst>
      <p:ext uri="{BB962C8B-B14F-4D97-AF65-F5344CB8AC3E}">
        <p14:creationId xmlns:p14="http://schemas.microsoft.com/office/powerpoint/2010/main" val="24516351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a:xfrm>
            <a:off x="990600" y="1828800"/>
            <a:ext cx="9982200" cy="4876799"/>
          </a:xfrm>
        </p:spPr>
        <p:txBody>
          <a:bodyPr>
            <a:normAutofit/>
          </a:bodyPr>
          <a:lstStyle/>
          <a:p>
            <a:r>
              <a:rPr lang="en-US" dirty="0" smtClean="0"/>
              <a:t>In </a:t>
            </a:r>
            <a:r>
              <a:rPr lang="en-US" dirty="0"/>
              <a:t>the similar manner, we calculate the distance of other points from each of the center of the two clusters.</a:t>
            </a:r>
          </a:p>
          <a:p>
            <a:pPr marL="0" indent="0">
              <a:buNone/>
            </a:pPr>
            <a:r>
              <a:rPr lang="en-US" dirty="0"/>
              <a:t> </a:t>
            </a:r>
          </a:p>
          <a:p>
            <a:r>
              <a:rPr lang="en-US" dirty="0" smtClean="0"/>
              <a:t>Next, We </a:t>
            </a:r>
            <a:r>
              <a:rPr lang="en-US" dirty="0"/>
              <a:t>draw a table showing all the results.</a:t>
            </a:r>
          </a:p>
          <a:p>
            <a:pPr lvl="0"/>
            <a:r>
              <a:rPr lang="en-US" dirty="0"/>
              <a:t>Using the table, we decide which point belongs to which cluster.</a:t>
            </a:r>
          </a:p>
          <a:p>
            <a:pPr lvl="0"/>
            <a:r>
              <a:rPr lang="en-US" dirty="0"/>
              <a:t>The given point belongs to that cluster whose center is nearest to it</a:t>
            </a:r>
            <a:r>
              <a:rPr lang="en-US" dirty="0" smtClean="0"/>
              <a:t>.</a:t>
            </a:r>
          </a:p>
          <a:p>
            <a:pPr lvl="0"/>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0835" y="856891"/>
            <a:ext cx="10250330" cy="5144218"/>
          </a:xfrm>
          <a:prstGeom prst="rect">
            <a:avLst/>
          </a:prstGeom>
        </p:spPr>
      </p:pic>
    </p:spTree>
    <p:extLst>
      <p:ext uri="{BB962C8B-B14F-4D97-AF65-F5344CB8AC3E}">
        <p14:creationId xmlns:p14="http://schemas.microsoft.com/office/powerpoint/2010/main" val="35937715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75571" y="733049"/>
            <a:ext cx="10440857" cy="5391902"/>
          </a:xfrm>
          <a:prstGeom prst="rect">
            <a:avLst/>
          </a:prstGeom>
        </p:spPr>
      </p:pic>
    </p:spTree>
    <p:extLst>
      <p:ext uri="{BB962C8B-B14F-4D97-AF65-F5344CB8AC3E}">
        <p14:creationId xmlns:p14="http://schemas.microsoft.com/office/powerpoint/2010/main" val="10830415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04150" y="885470"/>
            <a:ext cx="10383699" cy="5087060"/>
          </a:xfrm>
          <a:prstGeom prst="rect">
            <a:avLst/>
          </a:prstGeom>
        </p:spPr>
      </p:pic>
    </p:spTree>
    <p:extLst>
      <p:ext uri="{BB962C8B-B14F-4D97-AF65-F5344CB8AC3E}">
        <p14:creationId xmlns:p14="http://schemas.microsoft.com/office/powerpoint/2010/main" val="35106397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7466" y="752101"/>
            <a:ext cx="10517068" cy="5353797"/>
          </a:xfrm>
          <a:prstGeom prst="rect">
            <a:avLst/>
          </a:prstGeom>
        </p:spPr>
      </p:pic>
    </p:spTree>
    <p:extLst>
      <p:ext uri="{BB962C8B-B14F-4D97-AF65-F5344CB8AC3E}">
        <p14:creationId xmlns:p14="http://schemas.microsoft.com/office/powerpoint/2010/main" val="24807425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7019" y="1018838"/>
            <a:ext cx="10297962" cy="4820323"/>
          </a:xfrm>
          <a:prstGeom prst="rect">
            <a:avLst/>
          </a:prstGeom>
        </p:spPr>
      </p:pic>
    </p:spTree>
    <p:extLst>
      <p:ext uri="{BB962C8B-B14F-4D97-AF65-F5344CB8AC3E}">
        <p14:creationId xmlns:p14="http://schemas.microsoft.com/office/powerpoint/2010/main" val="18321833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51755" y="737812"/>
            <a:ext cx="10488489" cy="5382376"/>
          </a:xfrm>
          <a:prstGeom prst="rect">
            <a:avLst/>
          </a:prstGeom>
        </p:spPr>
      </p:pic>
    </p:spTree>
    <p:extLst>
      <p:ext uri="{BB962C8B-B14F-4D97-AF65-F5344CB8AC3E}">
        <p14:creationId xmlns:p14="http://schemas.microsoft.com/office/powerpoint/2010/main" val="6048753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normAutofit fontScale="90000"/>
          </a:bodyPr>
          <a:lstStyle/>
          <a:p>
            <a:pPr algn="ctr"/>
            <a:r>
              <a:rPr lang="en-US" sz="9600" b="1" dirty="0">
                <a:solidFill>
                  <a:schemeClr val="accent6">
                    <a:lumMod val="75000"/>
                  </a:schemeClr>
                </a:solidFill>
              </a:rPr>
              <a:t>Thank You</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t>66</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a:xfrm>
            <a:off x="838200" y="1295400"/>
            <a:ext cx="10896600" cy="5410200"/>
          </a:xfrm>
        </p:spPr>
        <p:txBody>
          <a:bodyPr>
            <a:noAutofit/>
          </a:bodyPr>
          <a:lstStyle/>
          <a:p>
            <a:pPr marL="0" indent="0">
              <a:buNone/>
            </a:pPr>
            <a:r>
              <a:rPr lang="en-US" b="1" dirty="0" smtClean="0"/>
              <a:t>iteration-01</a:t>
            </a:r>
            <a:endParaRPr lang="en-US" b="1" dirty="0"/>
          </a:p>
          <a:p>
            <a:pPr marL="0" indent="0">
              <a:buNone/>
            </a:pPr>
            <a:r>
              <a:rPr lang="en-US" sz="1800" dirty="0" smtClean="0"/>
              <a:t>From </a:t>
            </a:r>
            <a:r>
              <a:rPr lang="en-US" sz="1800" dirty="0"/>
              <a:t>here, New clusters are-</a:t>
            </a:r>
          </a:p>
          <a:p>
            <a:pPr marL="0" indent="0">
              <a:buNone/>
            </a:pPr>
            <a:r>
              <a:rPr lang="en-US" sz="1800" dirty="0"/>
              <a:t> </a:t>
            </a:r>
            <a:r>
              <a:rPr lang="en-US" sz="1800" b="1" dirty="0"/>
              <a:t>Cluster-01:</a:t>
            </a:r>
            <a:endParaRPr lang="en-US" sz="1800" dirty="0"/>
          </a:p>
          <a:p>
            <a:pPr marL="0" indent="0">
              <a:buNone/>
            </a:pPr>
            <a:r>
              <a:rPr lang="en-US" sz="1800" dirty="0"/>
              <a:t> First cluster contains points-</a:t>
            </a:r>
          </a:p>
          <a:p>
            <a:pPr marL="0" lvl="0" indent="0">
              <a:buNone/>
            </a:pPr>
            <a:r>
              <a:rPr lang="en-US" sz="1800" dirty="0"/>
              <a:t>A(2, 2)</a:t>
            </a:r>
          </a:p>
          <a:p>
            <a:pPr marL="0" lvl="0" indent="0">
              <a:buNone/>
            </a:pPr>
            <a:r>
              <a:rPr lang="en-US" sz="1800" dirty="0"/>
              <a:t>B(3, 2)</a:t>
            </a:r>
          </a:p>
          <a:p>
            <a:pPr marL="0" lvl="0" indent="0">
              <a:buNone/>
            </a:pPr>
            <a:r>
              <a:rPr lang="en-US" sz="1800" dirty="0" smtClean="0"/>
              <a:t>D(3</a:t>
            </a:r>
            <a:r>
              <a:rPr lang="en-US" sz="1800" dirty="0"/>
              <a:t>, 1)</a:t>
            </a:r>
          </a:p>
          <a:p>
            <a:pPr marL="0" indent="0">
              <a:buNone/>
            </a:pPr>
            <a:r>
              <a:rPr lang="en-US" sz="1800" dirty="0"/>
              <a:t> </a:t>
            </a:r>
          </a:p>
          <a:p>
            <a:pPr marL="0" indent="0">
              <a:buNone/>
            </a:pPr>
            <a:r>
              <a:rPr lang="en-US" sz="1800" b="1" i="1" dirty="0"/>
              <a:t>Cluster-02:</a:t>
            </a:r>
          </a:p>
          <a:p>
            <a:pPr marL="0" indent="0">
              <a:buNone/>
            </a:pPr>
            <a:r>
              <a:rPr lang="en-US" sz="1800" dirty="0"/>
              <a:t> Second cluster contains points-</a:t>
            </a:r>
          </a:p>
          <a:p>
            <a:pPr marL="0" lvl="0" indent="0">
              <a:buNone/>
            </a:pPr>
            <a:r>
              <a:rPr lang="en-US" sz="1800" dirty="0"/>
              <a:t>C(1, 1)</a:t>
            </a:r>
          </a:p>
          <a:p>
            <a:pPr marL="0" lvl="0" indent="0">
              <a:buNone/>
            </a:pPr>
            <a:r>
              <a:rPr lang="en-US" sz="1800" dirty="0"/>
              <a:t>E(1.5, 0.5)</a:t>
            </a:r>
          </a:p>
          <a:p>
            <a:pPr marL="0" indent="0">
              <a:buNone/>
            </a:pPr>
            <a:r>
              <a:rPr lang="en-US" sz="1800" dirty="0"/>
              <a:t> Now,</a:t>
            </a:r>
          </a:p>
          <a:p>
            <a:pPr marL="0" lvl="0" indent="0">
              <a:buNone/>
            </a:pPr>
            <a:r>
              <a:rPr lang="en-US" sz="1800" dirty="0"/>
              <a:t>We re-compute the new clusters center.</a:t>
            </a:r>
          </a:p>
          <a:p>
            <a:pPr marL="0" lvl="0" indent="0">
              <a:buNone/>
            </a:pPr>
            <a:r>
              <a:rPr lang="en-US" sz="1800" dirty="0"/>
              <a:t>The new cluster center is computed by taking mean of all the points contained in that cluster.</a:t>
            </a:r>
          </a:p>
          <a:p>
            <a:pPr marL="0" indent="0">
              <a:buNone/>
            </a:pPr>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257630793"/>
              </p:ext>
            </p:extLst>
          </p:nvPr>
        </p:nvGraphicFramePr>
        <p:xfrm>
          <a:off x="4800600" y="1843024"/>
          <a:ext cx="6807200" cy="3262376"/>
        </p:xfrm>
        <a:graphic>
          <a:graphicData uri="http://schemas.openxmlformats.org/drawingml/2006/table">
            <a:tbl>
              <a:tblPr firstRow="1" firstCol="1" bandRow="1">
                <a:tableStyleId>{5C22544A-7EE6-4342-B048-85BDC9FD1C3A}</a:tableStyleId>
              </a:tblPr>
              <a:tblGrid>
                <a:gridCol w="1550035"/>
                <a:gridCol w="1879600"/>
                <a:gridCol w="1829435"/>
                <a:gridCol w="1548130"/>
              </a:tblGrid>
              <a:tr h="0">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Given Points</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Distance from center (2, 2) of Cluster-01</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Distance from </a:t>
                      </a:r>
                      <a:endParaRPr lang="en-US" sz="1800" dirty="0" smtClean="0">
                        <a:effectLst/>
                        <a:latin typeface="Gill Sans MT" panose="020B0502020104020203" pitchFamily="34" charset="0"/>
                      </a:endParaRPr>
                    </a:p>
                    <a:p>
                      <a:pPr marL="0" marR="0" algn="ctr">
                        <a:lnSpc>
                          <a:spcPct val="107000"/>
                        </a:lnSpc>
                        <a:spcBef>
                          <a:spcPts val="0"/>
                        </a:spcBef>
                        <a:spcAft>
                          <a:spcPts val="0"/>
                        </a:spcAft>
                      </a:pPr>
                      <a:r>
                        <a:rPr lang="en-US" sz="1800" dirty="0" smtClean="0">
                          <a:effectLst/>
                          <a:latin typeface="Gill Sans MT" panose="020B0502020104020203" pitchFamily="34" charset="0"/>
                        </a:rPr>
                        <a:t>center </a:t>
                      </a:r>
                      <a:r>
                        <a:rPr lang="en-US" sz="1800" dirty="0">
                          <a:effectLst/>
                          <a:latin typeface="Gill Sans MT" panose="020B0502020104020203" pitchFamily="34" charset="0"/>
                        </a:rPr>
                        <a:t>(1, 1) </a:t>
                      </a:r>
                      <a:endParaRPr lang="en-US" sz="1800" dirty="0" smtClean="0">
                        <a:effectLst/>
                        <a:latin typeface="Gill Sans MT" panose="020B0502020104020203" pitchFamily="34" charset="0"/>
                      </a:endParaRPr>
                    </a:p>
                    <a:p>
                      <a:pPr marL="0" marR="0" algn="ctr">
                        <a:lnSpc>
                          <a:spcPct val="107000"/>
                        </a:lnSpc>
                        <a:spcBef>
                          <a:spcPts val="0"/>
                        </a:spcBef>
                        <a:spcAft>
                          <a:spcPts val="0"/>
                        </a:spcAft>
                      </a:pPr>
                      <a:r>
                        <a:rPr lang="en-US" sz="1800" dirty="0" smtClean="0">
                          <a:effectLst/>
                          <a:latin typeface="Gill Sans MT" panose="020B0502020104020203" pitchFamily="34" charset="0"/>
                        </a:rPr>
                        <a:t>of </a:t>
                      </a:r>
                      <a:r>
                        <a:rPr lang="en-US" sz="1800" dirty="0">
                          <a:effectLst/>
                          <a:latin typeface="Gill Sans MT" panose="020B0502020104020203" pitchFamily="34" charset="0"/>
                        </a:rPr>
                        <a:t>Cluster-02</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Point belongs to Cluster</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800">
                          <a:effectLst/>
                          <a:latin typeface="Gill Sans MT" panose="020B0502020104020203" pitchFamily="34" charset="0"/>
                        </a:rPr>
                        <a:t>A(2, 2)</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0</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1.41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C1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800">
                          <a:effectLst/>
                          <a:latin typeface="Gill Sans MT" panose="020B0502020104020203" pitchFamily="34" charset="0"/>
                        </a:rPr>
                        <a:t>B(3, 2)</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2.24</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C1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800">
                          <a:effectLst/>
                          <a:latin typeface="Gill Sans MT" panose="020B0502020104020203" pitchFamily="34" charset="0"/>
                        </a:rPr>
                        <a:t>C(1, 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1.41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0</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C2</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800">
                          <a:effectLst/>
                          <a:latin typeface="Gill Sans MT" panose="020B0502020104020203" pitchFamily="34" charset="0"/>
                        </a:rPr>
                        <a:t>D(3, 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1.41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2</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C1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0">
                <a:tc>
                  <a:txBody>
                    <a:bodyPr/>
                    <a:lstStyle/>
                    <a:p>
                      <a:pPr marL="0" marR="0" algn="ctr">
                        <a:lnSpc>
                          <a:spcPct val="107000"/>
                        </a:lnSpc>
                        <a:spcBef>
                          <a:spcPts val="0"/>
                        </a:spcBef>
                        <a:spcAft>
                          <a:spcPts val="0"/>
                        </a:spcAft>
                      </a:pPr>
                      <a:r>
                        <a:rPr lang="en-US" sz="1800">
                          <a:effectLst/>
                          <a:latin typeface="Gill Sans MT" panose="020B0502020104020203" pitchFamily="34" charset="0"/>
                        </a:rPr>
                        <a:t>E(1.5, 0.5)</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1.58</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0.71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C2</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a:xfrm>
            <a:off x="990600" y="1600201"/>
            <a:ext cx="10363200" cy="4525963"/>
          </a:xfrm>
        </p:spPr>
        <p:txBody>
          <a:bodyPr>
            <a:normAutofit/>
          </a:bodyPr>
          <a:lstStyle/>
          <a:p>
            <a:pPr marL="0" indent="0">
              <a:buNone/>
            </a:pPr>
            <a:r>
              <a:rPr lang="en-US" b="1" i="1" dirty="0"/>
              <a:t>For Cluster-01:</a:t>
            </a:r>
          </a:p>
          <a:p>
            <a:pPr marL="0" indent="0">
              <a:buNone/>
            </a:pPr>
            <a:r>
              <a:rPr lang="en-US" dirty="0"/>
              <a:t> Center of Cluster-01</a:t>
            </a:r>
          </a:p>
          <a:p>
            <a:pPr marL="0" indent="0">
              <a:buNone/>
            </a:pPr>
            <a:r>
              <a:rPr lang="en-US" dirty="0"/>
              <a:t>= ((2 + 3 + 3)/3, (2 + 2 + 1)/3)</a:t>
            </a:r>
          </a:p>
          <a:p>
            <a:pPr marL="0" indent="0">
              <a:buNone/>
            </a:pPr>
            <a:r>
              <a:rPr lang="en-US" dirty="0"/>
              <a:t>= (2.67, 1.67)</a:t>
            </a:r>
          </a:p>
          <a:p>
            <a:pPr marL="0" indent="0">
              <a:buNone/>
            </a:pPr>
            <a:r>
              <a:rPr lang="en-US" dirty="0"/>
              <a:t> </a:t>
            </a:r>
          </a:p>
          <a:p>
            <a:pPr marL="0" indent="0">
              <a:buNone/>
            </a:pPr>
            <a:r>
              <a:rPr lang="en-US" b="1" i="1" dirty="0" smtClean="0"/>
              <a:t>For Cluster-02:</a:t>
            </a:r>
          </a:p>
          <a:p>
            <a:pPr marL="0" indent="0">
              <a:buNone/>
            </a:pPr>
            <a:r>
              <a:rPr lang="en-US" dirty="0"/>
              <a:t> Center of Cluster-02</a:t>
            </a:r>
          </a:p>
          <a:p>
            <a:pPr marL="0" indent="0">
              <a:buNone/>
            </a:pPr>
            <a:r>
              <a:rPr lang="en-US" dirty="0"/>
              <a:t>= ((1 + 1.5)/2, (1 + 0.5)/2)</a:t>
            </a:r>
          </a:p>
          <a:p>
            <a:pPr marL="0" indent="0">
              <a:buNone/>
            </a:pPr>
            <a:r>
              <a:rPr lang="en-US" dirty="0"/>
              <a:t>= (1.25, 0.75)</a:t>
            </a:r>
          </a:p>
          <a:p>
            <a:pPr marL="0" indent="0">
              <a:buNone/>
            </a:pPr>
            <a:r>
              <a:rPr lang="en-US" dirty="0"/>
              <a:t> </a:t>
            </a:r>
          </a:p>
          <a:p>
            <a:pPr marL="0" indent="0">
              <a:buNone/>
            </a:pPr>
            <a:r>
              <a:rPr lang="en-US" dirty="0"/>
              <a:t>This is completion of Iteration-01.</a:t>
            </a:r>
          </a:p>
          <a:p>
            <a:pPr marL="0" indent="0">
              <a:buNone/>
            </a:pPr>
            <a:r>
              <a:rPr lang="en-US" dirty="0"/>
              <a:t>Next, we go to iteration-02, iteration-03 and so on until the centers do not change anymore</a:t>
            </a:r>
            <a:r>
              <a:rPr lang="en-US" dirty="0" smtClean="0"/>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ALGORITHM</a:t>
            </a:r>
          </a:p>
        </p:txBody>
      </p:sp>
      <p:sp>
        <p:nvSpPr>
          <p:cNvPr id="3" name="Content Placeholder 2"/>
          <p:cNvSpPr>
            <a:spLocks noGrp="1"/>
          </p:cNvSpPr>
          <p:nvPr>
            <p:ph idx="1"/>
          </p:nvPr>
        </p:nvSpPr>
        <p:spPr>
          <a:xfrm>
            <a:off x="685800" y="1066800"/>
            <a:ext cx="10668000" cy="5562600"/>
          </a:xfrm>
        </p:spPr>
        <p:txBody>
          <a:bodyPr>
            <a:noAutofit/>
          </a:bodyPr>
          <a:lstStyle/>
          <a:p>
            <a:pPr marL="0" indent="0">
              <a:buNone/>
            </a:pPr>
            <a:r>
              <a:rPr lang="en-US" b="1" dirty="0" smtClean="0"/>
              <a:t>iteration-02</a:t>
            </a:r>
          </a:p>
          <a:p>
            <a:pPr marL="0" indent="0">
              <a:buNone/>
            </a:pPr>
            <a:r>
              <a:rPr lang="en-US" b="1" dirty="0" smtClean="0"/>
              <a:t>Cluster-01:</a:t>
            </a:r>
            <a:endParaRPr lang="en-US" dirty="0" smtClean="0"/>
          </a:p>
          <a:p>
            <a:pPr marL="0" indent="0">
              <a:buNone/>
            </a:pPr>
            <a:r>
              <a:rPr lang="en-US" dirty="0" smtClean="0"/>
              <a:t> First cluster contains points-</a:t>
            </a:r>
          </a:p>
          <a:p>
            <a:pPr marL="0" lvl="0" indent="0">
              <a:buNone/>
            </a:pPr>
            <a:r>
              <a:rPr lang="en-US" dirty="0" smtClean="0"/>
              <a:t>A(2, 2)</a:t>
            </a:r>
          </a:p>
          <a:p>
            <a:pPr marL="0" lvl="0" indent="0">
              <a:buNone/>
            </a:pPr>
            <a:r>
              <a:rPr lang="en-US" dirty="0" smtClean="0"/>
              <a:t>B(3, 2)</a:t>
            </a:r>
          </a:p>
          <a:p>
            <a:pPr marL="0" lvl="0" indent="0">
              <a:buNone/>
            </a:pPr>
            <a:r>
              <a:rPr lang="en-US" smtClean="0"/>
              <a:t>D(3</a:t>
            </a:r>
            <a:r>
              <a:rPr lang="en-US" dirty="0" smtClean="0"/>
              <a:t>, 1)</a:t>
            </a:r>
          </a:p>
          <a:p>
            <a:pPr marL="0" indent="0">
              <a:buNone/>
            </a:pPr>
            <a:r>
              <a:rPr lang="en-US" dirty="0" smtClean="0"/>
              <a:t> </a:t>
            </a:r>
            <a:r>
              <a:rPr lang="en-US" b="1" i="1" dirty="0" smtClean="0"/>
              <a:t>Cluster-02:</a:t>
            </a:r>
          </a:p>
          <a:p>
            <a:pPr marL="0" indent="0">
              <a:buNone/>
            </a:pPr>
            <a:r>
              <a:rPr lang="en-US" dirty="0" smtClean="0"/>
              <a:t> Second cluster contains points-</a:t>
            </a:r>
          </a:p>
          <a:p>
            <a:pPr marL="0" lvl="0" indent="0">
              <a:buNone/>
            </a:pPr>
            <a:r>
              <a:rPr lang="en-US" dirty="0" smtClean="0"/>
              <a:t>C(1, 1)</a:t>
            </a:r>
          </a:p>
          <a:p>
            <a:pPr marL="0" lvl="0" indent="0">
              <a:buNone/>
            </a:pPr>
            <a:r>
              <a:rPr lang="en-US" dirty="0" smtClean="0"/>
              <a:t>E(1.5, 0.5)</a:t>
            </a:r>
          </a:p>
          <a:p>
            <a:pPr marL="0" indent="0">
              <a:buNone/>
            </a:pPr>
            <a:r>
              <a:rPr lang="en-US" b="1" i="1" dirty="0" smtClean="0"/>
              <a:t>For Cluster-01:</a:t>
            </a:r>
          </a:p>
          <a:p>
            <a:pPr marL="0" indent="0">
              <a:buNone/>
            </a:pPr>
            <a:r>
              <a:rPr lang="en-US" dirty="0" smtClean="0"/>
              <a:t> Center of Cluster-01</a:t>
            </a:r>
          </a:p>
          <a:p>
            <a:pPr marL="0" indent="0">
              <a:buNone/>
            </a:pPr>
            <a:r>
              <a:rPr lang="en-US" dirty="0" smtClean="0"/>
              <a:t>= ((2 + 3 + 3)/3, (2 + 2 + 1)/3)</a:t>
            </a:r>
          </a:p>
          <a:p>
            <a:pPr marL="0" indent="0">
              <a:buNone/>
            </a:pPr>
            <a:r>
              <a:rPr lang="en-US" dirty="0" smtClean="0"/>
              <a:t>= (2.67, 1.67)</a:t>
            </a:r>
          </a:p>
          <a:p>
            <a:pPr marL="0" indent="0">
              <a:buNone/>
            </a:pPr>
            <a:r>
              <a:rPr lang="en-US" dirty="0" smtClean="0"/>
              <a:t> </a:t>
            </a:r>
          </a:p>
          <a:p>
            <a:pPr marL="0" indent="0">
              <a:buNone/>
            </a:pPr>
            <a:endParaRPr lang="en-US" dirty="0" smtClean="0">
              <a:ea typeface="Calibri" panose="020F0502020204030204" charset="0"/>
              <a:cs typeface="Vrinda" panose="020B0502040204020203" pitchFamily="34" charset="0"/>
            </a:endParaRPr>
          </a:p>
          <a:p>
            <a:pPr marL="0" indent="0">
              <a:buNone/>
            </a:pPr>
            <a:endParaRPr lang="en-US" dirty="0" smtClean="0">
              <a:ea typeface="Calibri" panose="020F0502020204030204" charset="0"/>
              <a:cs typeface="Vrinda" panose="020B0502040204020203" pitchFamily="34" charset="0"/>
            </a:endParaRPr>
          </a:p>
          <a:p>
            <a:pPr marL="0" indent="0">
              <a:buNone/>
            </a:pPr>
            <a:endParaRPr lang="en-US" dirty="0" smtClean="0">
              <a:ea typeface="Calibri" panose="020F0502020204030204" charset="0"/>
              <a:cs typeface="Vrinda" panose="020B0502040204020203" pitchFamily="34" charset="0"/>
            </a:endParaRPr>
          </a:p>
          <a:p>
            <a:pPr marL="0" indent="0">
              <a:buNone/>
            </a:pPr>
            <a:endParaRPr lang="en-US" dirty="0" smtClean="0">
              <a:ea typeface="Calibri" panose="020F0502020204030204" charset="0"/>
              <a:cs typeface="Vrinda" panose="020B0502040204020203" pitchFamily="34" charset="0"/>
            </a:endParaRPr>
          </a:p>
          <a:p>
            <a:pPr marL="0" indent="0">
              <a:buNone/>
            </a:pPr>
            <a:r>
              <a:rPr lang="en-US" dirty="0" smtClean="0"/>
              <a:t> </a:t>
            </a:r>
            <a:endParaRPr lang="en-US" dirty="0" smtClean="0">
              <a:ea typeface="Calibri" panose="020F0502020204030204" charset="0"/>
              <a:cs typeface="Vrinda" panose="020B0502040204020203" pitchFamily="34" charset="0"/>
            </a:endParaRPr>
          </a:p>
          <a:p>
            <a:pPr marL="0" indent="0">
              <a:buNone/>
            </a:pPr>
            <a:endParaRPr lang="en-US" dirty="0" smtClean="0">
              <a:ea typeface="Calibri" panose="020F0502020204030204" charset="0"/>
              <a:cs typeface="Vrinda" panose="020B0502040204020203" pitchFamily="34" charset="0"/>
            </a:endParaRPr>
          </a:p>
          <a:p>
            <a:pPr marL="0" indent="0">
              <a:buNone/>
            </a:pPr>
            <a:endParaRPr lang="en-US" dirty="0" smtClean="0">
              <a:ea typeface="Calibri" panose="020F0502020204030204" charset="0"/>
              <a:cs typeface="Vrinda" panose="020B0502040204020203" pitchFamily="34" charset="0"/>
            </a:endParaRPr>
          </a:p>
          <a:p>
            <a:pPr marL="0" inden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425311223"/>
              </p:ext>
            </p:extLst>
          </p:nvPr>
        </p:nvGraphicFramePr>
        <p:xfrm>
          <a:off x="4876801" y="990601"/>
          <a:ext cx="7239000" cy="3555873"/>
        </p:xfrm>
        <a:graphic>
          <a:graphicData uri="http://schemas.openxmlformats.org/drawingml/2006/table">
            <a:tbl>
              <a:tblPr firstRow="1" firstCol="1" bandRow="1">
                <a:tableStyleId>{21E4AEA4-8DFA-4A89-87EB-49C32662AFE0}</a:tableStyleId>
              </a:tblPr>
              <a:tblGrid>
                <a:gridCol w="1527551"/>
                <a:gridCol w="2195893"/>
                <a:gridCol w="1989883"/>
                <a:gridCol w="1525673"/>
              </a:tblGrid>
              <a:tr h="1186483">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Given Points</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Distance from </a:t>
                      </a:r>
                      <a:endParaRPr lang="en-US" sz="1800" dirty="0" smtClean="0">
                        <a:effectLst/>
                        <a:latin typeface="Gill Sans MT" panose="020B0502020104020203" pitchFamily="34" charset="0"/>
                      </a:endParaRPr>
                    </a:p>
                    <a:p>
                      <a:pPr marL="0" marR="0" algn="ctr">
                        <a:lnSpc>
                          <a:spcPct val="107000"/>
                        </a:lnSpc>
                        <a:spcBef>
                          <a:spcPts val="0"/>
                        </a:spcBef>
                        <a:spcAft>
                          <a:spcPts val="0"/>
                        </a:spcAft>
                      </a:pPr>
                      <a:r>
                        <a:rPr lang="en-US" sz="1800" dirty="0" smtClean="0">
                          <a:effectLst/>
                          <a:latin typeface="Gill Sans MT" panose="020B0502020104020203" pitchFamily="34" charset="0"/>
                        </a:rPr>
                        <a:t>center </a:t>
                      </a:r>
                      <a:r>
                        <a:rPr lang="en-US" sz="1800" dirty="0">
                          <a:effectLst/>
                          <a:latin typeface="Gill Sans MT" panose="020B0502020104020203" pitchFamily="34" charset="0"/>
                        </a:rPr>
                        <a:t>(</a:t>
                      </a:r>
                      <a:r>
                        <a:rPr lang="en-US" sz="1800" dirty="0" smtClean="0">
                          <a:effectLst/>
                          <a:latin typeface="Gill Sans MT" panose="020B0502020104020203" pitchFamily="34" charset="0"/>
                        </a:rPr>
                        <a:t>2.67, 1.67) </a:t>
                      </a:r>
                    </a:p>
                    <a:p>
                      <a:pPr marL="0" marR="0" algn="ctr">
                        <a:lnSpc>
                          <a:spcPct val="107000"/>
                        </a:lnSpc>
                        <a:spcBef>
                          <a:spcPts val="0"/>
                        </a:spcBef>
                        <a:spcAft>
                          <a:spcPts val="0"/>
                        </a:spcAft>
                      </a:pPr>
                      <a:r>
                        <a:rPr lang="en-US" sz="1800" dirty="0" smtClean="0">
                          <a:effectLst/>
                          <a:latin typeface="Gill Sans MT" panose="020B0502020104020203" pitchFamily="34" charset="0"/>
                        </a:rPr>
                        <a:t>of </a:t>
                      </a:r>
                      <a:r>
                        <a:rPr lang="en-US" sz="1800" dirty="0">
                          <a:effectLst/>
                          <a:latin typeface="Gill Sans MT" panose="020B0502020104020203" pitchFamily="34" charset="0"/>
                        </a:rPr>
                        <a:t>Cluster-01</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Distance from </a:t>
                      </a:r>
                      <a:endParaRPr lang="en-US" sz="1800" dirty="0" smtClean="0">
                        <a:effectLst/>
                        <a:latin typeface="Gill Sans MT" panose="020B0502020104020203" pitchFamily="34" charset="0"/>
                      </a:endParaRPr>
                    </a:p>
                    <a:p>
                      <a:pPr marL="0" marR="0" algn="ctr">
                        <a:lnSpc>
                          <a:spcPct val="107000"/>
                        </a:lnSpc>
                        <a:spcBef>
                          <a:spcPts val="0"/>
                        </a:spcBef>
                        <a:spcAft>
                          <a:spcPts val="0"/>
                        </a:spcAft>
                      </a:pPr>
                      <a:r>
                        <a:rPr lang="en-US" sz="1800" dirty="0" smtClean="0">
                          <a:effectLst/>
                          <a:latin typeface="Gill Sans MT" panose="020B0502020104020203" pitchFamily="34" charset="0"/>
                        </a:rPr>
                        <a:t>center </a:t>
                      </a:r>
                      <a:r>
                        <a:rPr lang="en-US" sz="1800" dirty="0">
                          <a:effectLst/>
                          <a:latin typeface="Gill Sans MT" panose="020B0502020104020203" pitchFamily="34" charset="0"/>
                        </a:rPr>
                        <a:t>(</a:t>
                      </a:r>
                      <a:r>
                        <a:rPr lang="en-US" sz="1800" dirty="0" smtClean="0">
                          <a:effectLst/>
                          <a:latin typeface="Gill Sans MT" panose="020B0502020104020203" pitchFamily="34" charset="0"/>
                        </a:rPr>
                        <a:t>1.25, 0.75) </a:t>
                      </a:r>
                    </a:p>
                    <a:p>
                      <a:pPr marL="0" marR="0" algn="ctr">
                        <a:lnSpc>
                          <a:spcPct val="107000"/>
                        </a:lnSpc>
                        <a:spcBef>
                          <a:spcPts val="0"/>
                        </a:spcBef>
                        <a:spcAft>
                          <a:spcPts val="0"/>
                        </a:spcAft>
                      </a:pPr>
                      <a:r>
                        <a:rPr lang="en-US" sz="1800" dirty="0" smtClean="0">
                          <a:effectLst/>
                          <a:latin typeface="Gill Sans MT" panose="020B0502020104020203" pitchFamily="34" charset="0"/>
                        </a:rPr>
                        <a:t>of </a:t>
                      </a:r>
                      <a:r>
                        <a:rPr lang="en-US" sz="1800" dirty="0">
                          <a:effectLst/>
                          <a:latin typeface="Gill Sans MT" panose="020B0502020104020203" pitchFamily="34" charset="0"/>
                        </a:rPr>
                        <a:t>Cluster-02</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Point belongs to Cluster</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387543">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A(2, 2)</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ea typeface="+mn-ea"/>
                          <a:cs typeface="+mn-cs"/>
                        </a:rPr>
                        <a:t>0.746</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rPr>
                        <a:t>1.4</a:t>
                      </a:r>
                      <a:r>
                        <a:rPr lang="en-US" sz="1800" dirty="0" smtClean="0">
                          <a:effectLst/>
                          <a:latin typeface="Gill Sans MT" panose="020B0502020104020203" pitchFamily="34" charset="0"/>
                          <a:ea typeface="Calibri" panose="020F0502020204030204" charset="0"/>
                          <a:cs typeface="Vrinda" panose="020B0502040204020203" pitchFamily="34" charset="0"/>
                        </a:rPr>
                        <a:t>57</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C1</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387543">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B(3, 2)</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ea typeface="+mn-ea"/>
                          <a:cs typeface="+mn-cs"/>
                        </a:rPr>
                        <a:t>0.46</a:t>
                      </a:r>
                      <a:r>
                        <a:rPr lang="en-US" sz="1800" dirty="0" smtClean="0">
                          <a:effectLst/>
                          <a:latin typeface="Gill Sans MT" panose="020B0502020104020203" pitchFamily="34" charset="0"/>
                          <a:ea typeface="Calibri" panose="020F0502020204030204" charset="0"/>
                          <a:cs typeface="Vrinda" panose="020B0502040204020203" pitchFamily="34" charset="0"/>
                        </a:rPr>
                        <a:t>7</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rPr>
                        <a:t>2.15</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C1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387543">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C(1, 1)</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rPr>
                        <a:t>1.799</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ea typeface="+mn-ea"/>
                          <a:cs typeface="+mn-cs"/>
                        </a:rPr>
                        <a:t>0.3535</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C2</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387543">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D(3, 1)</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ea typeface="+mn-ea"/>
                          <a:cs typeface="+mn-cs"/>
                        </a:rPr>
                        <a:t>0.746</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ea typeface="+mn-ea"/>
                          <a:cs typeface="+mn-cs"/>
                        </a:rPr>
                        <a:t>1.7748</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a:effectLst/>
                          <a:latin typeface="Gill Sans MT" panose="020B0502020104020203" pitchFamily="34" charset="0"/>
                        </a:rPr>
                        <a:t>C1</a:t>
                      </a:r>
                      <a:endParaRPr lang="en-US" sz="180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r h="387543">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E(1.5, 0.5)</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rPr>
                        <a:t>1.654</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smtClean="0">
                          <a:effectLst/>
                          <a:latin typeface="Gill Sans MT" panose="020B0502020104020203" pitchFamily="34" charset="0"/>
                          <a:ea typeface="+mn-ea"/>
                          <a:cs typeface="+mn-cs"/>
                        </a:rPr>
                        <a:t>0.3535</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c>
                  <a:txBody>
                    <a:bodyPr/>
                    <a:lstStyle/>
                    <a:p>
                      <a:pPr marL="0" marR="0" algn="ctr">
                        <a:lnSpc>
                          <a:spcPct val="107000"/>
                        </a:lnSpc>
                        <a:spcBef>
                          <a:spcPts val="0"/>
                        </a:spcBef>
                        <a:spcAft>
                          <a:spcPts val="0"/>
                        </a:spcAft>
                      </a:pPr>
                      <a:r>
                        <a:rPr lang="en-US" sz="1800" dirty="0">
                          <a:effectLst/>
                          <a:latin typeface="Gill Sans MT" panose="020B0502020104020203" pitchFamily="34" charset="0"/>
                        </a:rPr>
                        <a:t>C2</a:t>
                      </a:r>
                      <a:endParaRPr lang="en-US" sz="1800" dirty="0">
                        <a:effectLst/>
                        <a:latin typeface="Gill Sans MT" panose="020B0502020104020203" pitchFamily="34" charset="0"/>
                        <a:ea typeface="Calibri" panose="020F0502020204030204" charset="0"/>
                        <a:cs typeface="Vrinda" panose="020B0502040204020203" pitchFamily="34" charset="0"/>
                      </a:endParaRPr>
                    </a:p>
                  </a:txBody>
                  <a:tcPr marL="95250" marR="95250" marT="76200" marB="76200" anchor="ctr"/>
                </a:tc>
              </a:tr>
            </a:tbl>
          </a:graphicData>
        </a:graphic>
      </p:graphicFrame>
      <p:sp>
        <p:nvSpPr>
          <p:cNvPr id="5" name="Rectangle 4"/>
          <p:cNvSpPr/>
          <p:nvPr/>
        </p:nvSpPr>
        <p:spPr>
          <a:xfrm>
            <a:off x="4572000" y="4473476"/>
            <a:ext cx="7620000" cy="2308324"/>
          </a:xfrm>
          <a:prstGeom prst="rect">
            <a:avLst/>
          </a:prstGeom>
        </p:spPr>
        <p:txBody>
          <a:bodyPr wrap="square">
            <a:spAutoFit/>
          </a:bodyPr>
          <a:lstStyle/>
          <a:p>
            <a:r>
              <a:rPr lang="en-US" b="1" i="1" dirty="0">
                <a:latin typeface="Gill Sans MT" panose="020B0502020104020203" pitchFamily="34" charset="0"/>
              </a:rPr>
              <a:t>For Cluster-02:</a:t>
            </a:r>
          </a:p>
          <a:p>
            <a:r>
              <a:rPr lang="en-US" dirty="0">
                <a:latin typeface="Gill Sans MT" panose="020B0502020104020203" pitchFamily="34" charset="0"/>
              </a:rPr>
              <a:t> Center of Cluster-02</a:t>
            </a:r>
          </a:p>
          <a:p>
            <a:r>
              <a:rPr lang="en-US" dirty="0">
                <a:latin typeface="Gill Sans MT" panose="020B0502020104020203" pitchFamily="34" charset="0"/>
              </a:rPr>
              <a:t>= ((1 + 1.5)/2, (1 + 0.5)/2)</a:t>
            </a:r>
          </a:p>
          <a:p>
            <a:r>
              <a:rPr lang="en-US" dirty="0">
                <a:latin typeface="Gill Sans MT" panose="020B0502020104020203" pitchFamily="34" charset="0"/>
              </a:rPr>
              <a:t>= (1.25, 0.75)</a:t>
            </a:r>
          </a:p>
          <a:p>
            <a:r>
              <a:rPr lang="en-US" dirty="0">
                <a:latin typeface="Gill Sans MT" panose="020B0502020104020203" pitchFamily="34" charset="0"/>
              </a:rPr>
              <a:t> </a:t>
            </a:r>
            <a:r>
              <a:rPr lang="en-US" dirty="0" smtClean="0">
                <a:latin typeface="Gill Sans MT" panose="020B0502020104020203" pitchFamily="34" charset="0"/>
              </a:rPr>
              <a:t>This </a:t>
            </a:r>
            <a:r>
              <a:rPr lang="en-US" dirty="0">
                <a:latin typeface="Gill Sans MT" panose="020B0502020104020203" pitchFamily="34" charset="0"/>
              </a:rPr>
              <a:t>is completion of Iteration-02.</a:t>
            </a:r>
          </a:p>
          <a:p>
            <a:r>
              <a:rPr lang="en-US" dirty="0">
                <a:latin typeface="Gill Sans MT" panose="020B0502020104020203" pitchFamily="34" charset="0"/>
              </a:rPr>
              <a:t>The centers do not change anymore.</a:t>
            </a:r>
          </a:p>
          <a:p>
            <a:r>
              <a:rPr lang="en-US" dirty="0">
                <a:latin typeface="Gill Sans MT" panose="020B0502020104020203" pitchFamily="34" charset="0"/>
              </a:rPr>
              <a:t>A(2, 2), B(3, 2), D(3, 1) points belong to C1</a:t>
            </a:r>
          </a:p>
          <a:p>
            <a:r>
              <a:rPr lang="en-US" dirty="0">
                <a:latin typeface="Gill Sans MT" panose="020B0502020104020203" pitchFamily="34" charset="0"/>
              </a:rPr>
              <a:t>C(1, 1), E(1.5, 0.5)points belong to C2</a:t>
            </a:r>
          </a:p>
        </p:txBody>
      </p:sp>
    </p:spTree>
    <p:extLst>
      <p:ext uri="{BB962C8B-B14F-4D97-AF65-F5344CB8AC3E}">
        <p14:creationId xmlns:p14="http://schemas.microsoft.com/office/powerpoint/2010/main" val="3380679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datastoreItem>
</file>

<file path=docProps/app.xml><?xml version="1.0" encoding="utf-8"?>
<Properties xmlns="http://schemas.openxmlformats.org/officeDocument/2006/extended-properties" xmlns:vt="http://schemas.openxmlformats.org/officeDocument/2006/docPropsVTypes">
  <TotalTime>2014</TotalTime>
  <Words>1671</Words>
  <Application>Microsoft Office PowerPoint</Application>
  <PresentationFormat>Widescreen</PresentationFormat>
  <Paragraphs>807</Paragraphs>
  <Slides>66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Gill Sans MT</vt:lpstr>
      <vt:lpstr>Vrinda</vt:lpstr>
      <vt:lpstr>Wingdings</vt:lpstr>
      <vt:lpstr>Custom Design</vt:lpstr>
      <vt:lpstr>PowerPoint Presentation</vt:lpstr>
      <vt:lpstr>Clustering Algorithms</vt:lpstr>
      <vt:lpstr>PowerPoint Presentation</vt:lpstr>
      <vt:lpstr>K-MEANS CLUSTERING ALGORITHM</vt:lpstr>
      <vt:lpstr>K-MEANS CLUSTERING ALGORITHM</vt:lpstr>
      <vt:lpstr>K-MEANS CLUSTERING ALGORITHM</vt:lpstr>
      <vt:lpstr>K-MEANS CLUSTERING ALGORITHM</vt:lpstr>
      <vt:lpstr>K-MEANS CLUSTERING ALGORITHM</vt:lpstr>
      <vt:lpstr>K-MEANS CLUSTERING ALGORITHM</vt:lpstr>
      <vt:lpstr>PowerPoint Presentation</vt:lpstr>
      <vt:lpstr>PRACTICE PROBLEMS BASED ON K-MEANS CLUSTERING ALGORITHM </vt:lpstr>
      <vt:lpstr>K-MEANS CLUSTERING ALGORITHM</vt:lpstr>
      <vt:lpstr>K-MEANS CLUSTERING ALGORITHM</vt:lpstr>
      <vt:lpstr>K-MEANS CLUSTERING ALGORITHM</vt:lpstr>
      <vt:lpstr>K-MEANS CLUSTERING ALGORITHM</vt:lpstr>
      <vt:lpstr>K-MEANS CLUSTERING ALGORITHM</vt:lpstr>
      <vt:lpstr>K-MEANS CLUSTERING ALGORITHM</vt:lpstr>
      <vt:lpstr>K-MEANS CLUSTERING ALGORITHM</vt:lpstr>
      <vt:lpstr>K-MEANS CLUSTERING ALGORITHM</vt:lpstr>
      <vt:lpstr>K-MEANS CLUSTERING ALGORITHM</vt:lpstr>
      <vt:lpstr>K-MEANS CLUSTERING ALGORITHM</vt:lpstr>
      <vt:lpstr>K-MEANS CLUSTERING ALGORITHM</vt:lpstr>
      <vt:lpstr>K-MEANS CLUSTERING ALGORITHM</vt:lpstr>
      <vt:lpstr>K-MEANS CLUSTERING ALGORITHM</vt:lpstr>
      <vt:lpstr>K-MEANS CLUSTERING ALGORITHM</vt:lpstr>
      <vt:lpstr>K-MEANS CLUSTERING ALGORITHM</vt:lpstr>
      <vt:lpstr>Hierarchical Clustering in Machine Learning </vt:lpstr>
      <vt:lpstr>PowerPoint Presentation</vt:lpstr>
      <vt:lpstr>Agglomerative Hierarchical clustering </vt:lpstr>
      <vt:lpstr>PowerPoint Presentation</vt:lpstr>
      <vt:lpstr>PowerPoint Presentation</vt:lpstr>
      <vt:lpstr>Measure for the distance between two clusters </vt:lpstr>
      <vt:lpstr>PowerPoint Presentation</vt:lpstr>
      <vt:lpstr>Working of Dendrogram in Hierarchical clustering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Correction</vt:lpstr>
      <vt:lpstr>PowerPoint Presentation</vt:lpstr>
      <vt:lpstr>PowerPoint Presentation</vt:lpstr>
      <vt:lpstr>PowerPoint Presentation</vt:lpstr>
      <vt:lpstr>PowerPoint Presentation</vt:lpstr>
      <vt:lpstr>PowerPoint Presentation</vt:lpstr>
      <vt:lpstr>PowerPoint Presentation</vt:lpstr>
      <vt:lpstr>Agglomerative Algorithm: Average Link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ASMR</dc:creator>
  <dc:description>2010 animated abstract template from Presentationpro.com</dc:description>
  <cp:lastModifiedBy>Microsoft account</cp:lastModifiedBy>
  <cp:revision>2628</cp:revision>
  <cp:lastPrinted>2025-04-24T05:59:07Z</cp:lastPrinted>
  <dcterms:created xsi:type="dcterms:W3CDTF">2014-11-02T19:18:00Z</dcterms:created>
  <dcterms:modified xsi:type="dcterms:W3CDTF">2025-05-06T17:31:54Z</dcterms:modified>
  <cp:category>2010 abstract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y fmtid="{D5CDD505-2E9C-101B-9397-08002B2CF9AE}" pid="3" name="ICV">
    <vt:lpwstr>AE66566A48D6458FA6B44A270AAE500E_12</vt:lpwstr>
  </property>
  <property fmtid="{D5CDD505-2E9C-101B-9397-08002B2CF9AE}" pid="4" name="KSOProductBuildVer">
    <vt:lpwstr>1033-12.2.0.19805</vt:lpwstr>
  </property>
</Properties>
</file>